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761163" cy="99425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712" autoAdjust="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ABCD-195E-4E22-B253-3B1D52C559D6}" type="datetimeFigureOut">
              <a:rPr lang="pl-PL" smtClean="0"/>
              <a:t>2015-02-10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CE12-00D9-4BC2-8BB9-7BDA806BEB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394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ABCD-195E-4E22-B253-3B1D52C559D6}" type="datetimeFigureOut">
              <a:rPr lang="pl-PL" smtClean="0"/>
              <a:t>2015-02-10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CE12-00D9-4BC2-8BB9-7BDA806BEB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768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ABCD-195E-4E22-B253-3B1D52C559D6}" type="datetimeFigureOut">
              <a:rPr lang="pl-PL" smtClean="0"/>
              <a:t>2015-02-10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CE12-00D9-4BC2-8BB9-7BDA806BEB34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6908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ABCD-195E-4E22-B253-3B1D52C559D6}" type="datetimeFigureOut">
              <a:rPr lang="pl-PL" smtClean="0"/>
              <a:t>2015-02-10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CE12-00D9-4BC2-8BB9-7BDA806BEB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2499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ABCD-195E-4E22-B253-3B1D52C559D6}" type="datetimeFigureOut">
              <a:rPr lang="pl-PL" smtClean="0"/>
              <a:t>2015-02-10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CE12-00D9-4BC2-8BB9-7BDA806BEB34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4360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ABCD-195E-4E22-B253-3B1D52C559D6}" type="datetimeFigureOut">
              <a:rPr lang="pl-PL" smtClean="0"/>
              <a:t>2015-02-10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CE12-00D9-4BC2-8BB9-7BDA806BEB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5048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ABCD-195E-4E22-B253-3B1D52C559D6}" type="datetimeFigureOut">
              <a:rPr lang="pl-PL" smtClean="0"/>
              <a:t>2015-02-10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CE12-00D9-4BC2-8BB9-7BDA806BEB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1642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ABCD-195E-4E22-B253-3B1D52C559D6}" type="datetimeFigureOut">
              <a:rPr lang="pl-PL" smtClean="0"/>
              <a:t>2015-02-10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CE12-00D9-4BC2-8BB9-7BDA806BEB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636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ABCD-195E-4E22-B253-3B1D52C559D6}" type="datetimeFigureOut">
              <a:rPr lang="pl-PL" smtClean="0"/>
              <a:t>2015-02-10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CE12-00D9-4BC2-8BB9-7BDA806BEB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39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ABCD-195E-4E22-B253-3B1D52C559D6}" type="datetimeFigureOut">
              <a:rPr lang="pl-PL" smtClean="0"/>
              <a:t>2015-02-10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CE12-00D9-4BC2-8BB9-7BDA806BEB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03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ABCD-195E-4E22-B253-3B1D52C559D6}" type="datetimeFigureOut">
              <a:rPr lang="pl-PL" smtClean="0"/>
              <a:t>2015-02-10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CE12-00D9-4BC2-8BB9-7BDA806BEB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739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ABCD-195E-4E22-B253-3B1D52C559D6}" type="datetimeFigureOut">
              <a:rPr lang="pl-PL" smtClean="0"/>
              <a:t>2015-02-10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CE12-00D9-4BC2-8BB9-7BDA806BEB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748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ABCD-195E-4E22-B253-3B1D52C559D6}" type="datetimeFigureOut">
              <a:rPr lang="pl-PL" smtClean="0"/>
              <a:t>2015-02-10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CE12-00D9-4BC2-8BB9-7BDA806BEB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40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ABCD-195E-4E22-B253-3B1D52C559D6}" type="datetimeFigureOut">
              <a:rPr lang="pl-PL" smtClean="0"/>
              <a:t>2015-02-10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CE12-00D9-4BC2-8BB9-7BDA806BEB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95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ABCD-195E-4E22-B253-3B1D52C559D6}" type="datetimeFigureOut">
              <a:rPr lang="pl-PL" smtClean="0"/>
              <a:t>2015-02-10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CE12-00D9-4BC2-8BB9-7BDA806BEB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395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ABCD-195E-4E22-B253-3B1D52C559D6}" type="datetimeFigureOut">
              <a:rPr lang="pl-PL" smtClean="0"/>
              <a:t>2015-02-10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CE12-00D9-4BC2-8BB9-7BDA806BEB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55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DABCD-195E-4E22-B253-3B1D52C559D6}" type="datetimeFigureOut">
              <a:rPr lang="pl-PL" smtClean="0"/>
              <a:t>2015-02-10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59CE12-00D9-4BC2-8BB9-7BDA806BEB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861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pl-PL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Przeciwdziałanie agresji i przemocy </a:t>
            </a:r>
            <a:br>
              <a:rPr lang="pl-PL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w szkole.</a:t>
            </a:r>
            <a:r>
              <a:rPr lang="pl-PL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pl-PL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24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b="1" i="1" dirty="0" smtClean="0"/>
              <a:t>  </a:t>
            </a:r>
            <a:r>
              <a:rPr lang="pl-PL" dirty="0" smtClean="0"/>
              <a:t> </a:t>
            </a:r>
            <a:r>
              <a:rPr lang="pl-PL" b="1" i="1" dirty="0" smtClean="0"/>
              <a:t>   </a:t>
            </a:r>
            <a:r>
              <a:rPr lang="pl-PL" b="1" i="1" u="sng" dirty="0" smtClean="0"/>
              <a:t>Agresja i przemoc wśród dzieci i młodzieży – kategorie ryzyka 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b="1" dirty="0" smtClean="0"/>
              <a:t> </a:t>
            </a:r>
            <a:r>
              <a:rPr lang="pl-PL" dirty="0" smtClean="0"/>
              <a:t>●  </a:t>
            </a:r>
            <a:r>
              <a:rPr lang="pl-PL" b="1" dirty="0" smtClean="0"/>
              <a:t>Ryzyko okołoporodowe </a:t>
            </a:r>
            <a:r>
              <a:rPr lang="pl-PL" dirty="0" smtClean="0"/>
              <a:t>( np. niedotlenienie wywołane przedłużającym się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porodem lub związane z zaburzeniami oddychania u noworodka itp. ) oraz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</a:t>
            </a:r>
            <a:r>
              <a:rPr lang="pl-PL" b="1" dirty="0" smtClean="0"/>
              <a:t>cechy </a:t>
            </a:r>
            <a:r>
              <a:rPr lang="pl-PL" b="1" dirty="0" err="1" smtClean="0"/>
              <a:t>temperamentalne</a:t>
            </a:r>
            <a:r>
              <a:rPr lang="pl-PL" dirty="0" smtClean="0"/>
              <a:t>, co objawia się impulsywnością, nadaktywnością,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słabą samokontrolą, rozproszeniem uwagi, małą plastycznością i łatwym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popadaniem we frustrację.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● </a:t>
            </a:r>
            <a:r>
              <a:rPr lang="pl-PL" b="1" dirty="0" smtClean="0"/>
              <a:t>Niska inteligencja</a:t>
            </a:r>
            <a:r>
              <a:rPr lang="pl-PL" dirty="0" smtClean="0"/>
              <a:t>, szczególnie werbalna. Wiążą się z nią niskie osiągnięcia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szkolne, słaba zdolność poznawania relacji międzyludzkich oraz błędne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rozpoznawanie i ocenianie sytuacji społecznych, mała zdolność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rozwiązywania problemów i deficyty innych umiejętności społecznych.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64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   ● </a:t>
            </a:r>
            <a:r>
              <a:rPr lang="pl-PL" b="1" dirty="0" smtClean="0"/>
              <a:t>Błędy wychowawcze rodziców </a:t>
            </a:r>
            <a:r>
              <a:rPr lang="pl-PL" dirty="0" smtClean="0"/>
              <a:t>popełniane we wczesnym okresie rozwoju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 dziecka: przyzwolenie na atak, a nawet prowokowanie agresji ( mały agresor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 jest zabawny ). Brak jasnych oczekiwań i standardów </a:t>
            </a:r>
            <a:r>
              <a:rPr lang="pl-PL" dirty="0" err="1" smtClean="0"/>
              <a:t>zachowań</a:t>
            </a:r>
            <a:r>
              <a:rPr lang="pl-PL" dirty="0" smtClean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 przekazywanych dziecku - brak wytyczonych granic lub, w przypadku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 wyrażania dezaprobaty, brak odwoływania się do wartości i norm społecznych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 ( komunikaty typu: „</a:t>
            </a:r>
            <a:r>
              <a:rPr lang="pl-PL" i="1" dirty="0"/>
              <a:t> </a:t>
            </a:r>
            <a:r>
              <a:rPr lang="pl-PL" i="1" dirty="0" smtClean="0"/>
              <a:t>Jasiu nie bij chłopczyka, bo się spocisz” </a:t>
            </a:r>
            <a:r>
              <a:rPr lang="pl-PL" dirty="0" smtClean="0"/>
              <a:t>zamiast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 „ </a:t>
            </a:r>
            <a:r>
              <a:rPr lang="pl-PL" i="1" dirty="0" smtClean="0"/>
              <a:t>Nie wolno nikogo bić, ponieważ wyrządza się komuś krzywdę”</a:t>
            </a:r>
            <a:r>
              <a:rPr lang="pl-PL" dirty="0" smtClean="0"/>
              <a:t> ). Wczesne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  utrwalenie </a:t>
            </a:r>
            <a:r>
              <a:rPr lang="pl-PL" dirty="0" err="1" smtClean="0"/>
              <a:t>zachowań</a:t>
            </a:r>
            <a:r>
              <a:rPr lang="pl-PL" dirty="0" smtClean="0"/>
              <a:t> agresywnych i antyspołecznych.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● </a:t>
            </a:r>
            <a:r>
              <a:rPr lang="pl-PL" b="1" dirty="0" smtClean="0"/>
              <a:t>Poważna dysfunkcja rodziny:</a:t>
            </a:r>
            <a:r>
              <a:rPr lang="pl-PL" dirty="0" smtClean="0"/>
              <a:t> uzależnienie u jednego lub obojga rodziców,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 przewlekłe choroby ( zwłaszcza psychiczne ), działania kryminalne rodziców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 i przebywanie w więzieniu. Wiąże się z tym zaniedbywanie i odrzucenie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 dziecka, częste i surowe, choć niekonsekwentne karanie, przemoc. Brak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 nadzoru i wsparcia ze strony rodziców lub dorosłych opiekunów.</a:t>
            </a:r>
          </a:p>
        </p:txBody>
      </p:sp>
    </p:spTree>
    <p:extLst>
      <p:ext uri="{BB962C8B-B14F-4D97-AF65-F5344CB8AC3E}">
        <p14:creationId xmlns:p14="http://schemas.microsoft.com/office/powerpoint/2010/main" val="2332304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180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  ● </a:t>
            </a:r>
            <a:r>
              <a:rPr lang="pl-PL" b="1" dirty="0" smtClean="0"/>
              <a:t>Doświadczanie przemocy w bliskim środowisku: </a:t>
            </a:r>
            <a:r>
              <a:rPr lang="pl-PL" dirty="0" smtClean="0"/>
              <a:t>ze strony rówieśników lub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personelu szkoły, sąsiadów, obserwacja aktów przemocy w szkole czy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w miejscu zamieszkania. Efektem jest stały wzrost poczucia zagrożenia.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● </a:t>
            </a:r>
            <a:r>
              <a:rPr lang="pl-PL" b="1" dirty="0" smtClean="0"/>
              <a:t>Duża ekspozycja agresji i przemocy w mediach:</a:t>
            </a:r>
            <a:r>
              <a:rPr lang="pl-PL" dirty="0" smtClean="0"/>
              <a:t> Efektem jest przekonanie,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że zachowania agresywne i akty przemocy są normą, a także przekonanie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o powszechnej akceptacji przemocy, </a:t>
            </a:r>
            <a:r>
              <a:rPr lang="pl-PL" dirty="0" err="1" smtClean="0"/>
              <a:t>odwrażliwienie</a:t>
            </a:r>
            <a:r>
              <a:rPr lang="pl-PL" dirty="0" smtClean="0"/>
              <a:t> na przemoc i jej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konsekwencje; rozwój </a:t>
            </a:r>
            <a:r>
              <a:rPr lang="pl-PL" b="1" i="1" dirty="0" smtClean="0"/>
              <a:t>„ syndromu podłego świata” </a:t>
            </a:r>
            <a:r>
              <a:rPr lang="pl-PL" dirty="0" smtClean="0"/>
              <a:t>( spadek zaufania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do ludzi, strach przed atakiem, potrzeba chronienia siebie, reagowanie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agresją z wyprzedzeniem „ na wszelki wypadek”).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   Z powyższego wynika, jak złożone są uwarunkowania agresji i przemocy. Dwie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pierwsze kategorie zawierają czynniki indywidualne, dwie następne opisują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endParaRPr lang="pl-PL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6743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czynniki ryzyka związane z rodziną. Kolejn</a:t>
            </a:r>
            <a:r>
              <a:rPr lang="pl-PL" dirty="0"/>
              <a:t>a</a:t>
            </a:r>
            <a:r>
              <a:rPr lang="pl-PL" dirty="0" smtClean="0"/>
              <a:t> kategoria to czynniki środowiskowe,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a</a:t>
            </a:r>
            <a:r>
              <a:rPr lang="pl-PL" dirty="0" smtClean="0"/>
              <a:t> ostatnia globalne. Sprawę dodatkowo komplikuje fakt, że najczęściej na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n</a:t>
            </a:r>
            <a:r>
              <a:rPr lang="pl-PL" dirty="0" smtClean="0"/>
              <a:t>iepożądane zachowania konkretnego ucznia „ pracują” jednocześnie czynniki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n</a:t>
            </a:r>
            <a:r>
              <a:rPr lang="pl-PL" dirty="0" smtClean="0"/>
              <a:t>ależące do kilku kategorii. Na przykład, wzmożona pobudliwość może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w</a:t>
            </a:r>
            <a:r>
              <a:rPr lang="pl-PL" dirty="0" smtClean="0"/>
              <a:t>spółwystępować z niską inteligencją słowną. Ryzyko wystąpienia </a:t>
            </a:r>
            <a:r>
              <a:rPr lang="pl-PL" dirty="0" err="1" smtClean="0"/>
              <a:t>zachowań</a:t>
            </a:r>
            <a:r>
              <a:rPr lang="pl-PL" dirty="0" smtClean="0"/>
              <a:t> agresywnych zwiększa się, jeżeli na te cechy nałożą się błędy wychowawcze rodziców lub traumatyczne doświadczenia. Zdecydowana większość młodych ludzi ulega też wpływom mediów. Trudno też nie zauważać przejawów agresji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w</a:t>
            </a:r>
            <a:r>
              <a:rPr lang="pl-PL" dirty="0" smtClean="0"/>
              <a:t> sklepie, w autobusie, czy na ulicy. Obecność wymienionych czynników zwiększa prawdopodobieństwo wystąpienia </a:t>
            </a:r>
            <a:r>
              <a:rPr lang="pl-PL" dirty="0" err="1" smtClean="0"/>
              <a:t>zachowań</a:t>
            </a:r>
            <a:r>
              <a:rPr lang="pl-PL" dirty="0" smtClean="0"/>
              <a:t> agresywnych. </a:t>
            </a:r>
            <a:r>
              <a:rPr lang="pl-PL" u="sng" dirty="0" smtClean="0"/>
              <a:t>Nie znaczy to jednak,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u="sng" dirty="0"/>
              <a:t>ż</a:t>
            </a:r>
            <a:r>
              <a:rPr lang="pl-PL" u="sng" dirty="0" smtClean="0"/>
              <a:t>e u dziecka ze zidentyfikowanymi licznymi czynnikami ryzyka na pewno pojawią się niepożądane zachowania.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8929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   Po przeanalizowaniu przedstawionych kategorii ryzyka nauczyciel może się poczuć przytłoczony i bezradny. Przeciwdziałanie agresji wydaje się być zadaniem przekraczającym możliwości szkoły. W niektórych przypadkach wyeliminowanie podstawowych przyczyn jest rzeczywiście niemożliwe. Są jednak takie determinanty agresji, które szkoła może z powodzeniem modyfikować.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Przyjrzyjmy się zwłaszcza czynnikom obecnym w szeroko rozumianym klimacie szkoły.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Klimat społeczny jest wypadkową stosunków społecznych panujących w szkole,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a</a:t>
            </a:r>
            <a:r>
              <a:rPr lang="pl-PL" dirty="0" smtClean="0"/>
              <a:t> najważniejszymi determinantami są postawy nauczycieli: dominująca bądź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i</a:t>
            </a:r>
            <a:r>
              <a:rPr lang="pl-PL" dirty="0" smtClean="0"/>
              <a:t>ntegrująca. Istotne znaczenie dla efektów pracy wychowawczej mają normy grupowe. Ważnym elementem klimatu szkoły jest klimat grupowy istniejący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w</a:t>
            </a:r>
            <a:r>
              <a:rPr lang="pl-PL" dirty="0" smtClean="0"/>
              <a:t> zespole nauczycielskim. Niekorzystna atmosfera panująca w zespole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9226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nauczycielskim jak brak zaufania, konflikty i wzajemna rywalizacja, brak wsparcia w trudnych sytuacjach stanowią czynnik ryzyka, konflikty mogą być bowiem przenoszone na uczniów. Najbardziej destrukcyjne, utrudniające pracę dydaktyczną i wychowawczą, są konflikty, których przyczyny są niejawne, ukrywane, co uniemożliwia ich rozwiązanie. Rodzi to zarówno u nauczycieli jak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i</a:t>
            </a:r>
            <a:r>
              <a:rPr lang="pl-PL" dirty="0" smtClean="0"/>
              <a:t> uczniów stany napięcia, poczucie zagrożenia, nieuczciwość, wrogość, agresję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i</a:t>
            </a:r>
            <a:r>
              <a:rPr lang="pl-PL" dirty="0" smtClean="0"/>
              <a:t> prowadzi do depresji i zaburzeń nerwicowych. 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endParaRPr lang="pl-PL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Jakie elementy składające się na tzw. kulturę uczenia się i klimat szkoły korelują ze zjawiskiem agresji i przemocy w szkole? Badacze identyfikują następujące czynniki:</a:t>
            </a:r>
          </a:p>
        </p:txBody>
      </p:sp>
    </p:spTree>
    <p:extLst>
      <p:ext uri="{BB962C8B-B14F-4D97-AF65-F5344CB8AC3E}">
        <p14:creationId xmlns:p14="http://schemas.microsoft.com/office/powerpoint/2010/main" val="3150873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                             </a:t>
            </a:r>
            <a:r>
              <a:rPr lang="pl-PL" b="1" i="1" dirty="0" smtClean="0"/>
              <a:t>Czynniki ryzyka obecne w klimacie szkoły    </a:t>
            </a:r>
          </a:p>
          <a:p>
            <a:pPr marL="0" indent="0">
              <a:buNone/>
            </a:pPr>
            <a:r>
              <a:rPr lang="pl-PL" b="1" i="1" dirty="0"/>
              <a:t> </a:t>
            </a:r>
            <a:r>
              <a:rPr lang="pl-PL" b="1" i="1" dirty="0" smtClean="0"/>
              <a:t>   </a:t>
            </a:r>
          </a:p>
          <a:p>
            <a:pPr marL="0" indent="0">
              <a:buNone/>
            </a:pPr>
            <a:r>
              <a:rPr lang="pl-PL" b="1" i="1" dirty="0"/>
              <a:t> </a:t>
            </a:r>
            <a:r>
              <a:rPr lang="pl-PL" b="1" i="1" dirty="0" smtClean="0"/>
              <a:t>     </a:t>
            </a:r>
            <a:r>
              <a:rPr lang="pl-PL" b="1" i="1" u="sng" dirty="0" smtClean="0"/>
              <a:t>Klimat fizyczny: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b="1" i="1" dirty="0"/>
              <a:t> </a:t>
            </a:r>
            <a:r>
              <a:rPr lang="pl-PL" b="1" i="1" dirty="0" smtClean="0"/>
              <a:t>- </a:t>
            </a:r>
            <a:r>
              <a:rPr lang="pl-PL" b="1" dirty="0" smtClean="0"/>
              <a:t>niekorzystana lokalizacja szkoły,</a:t>
            </a:r>
            <a:endParaRPr lang="pl-PL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b="1" dirty="0"/>
              <a:t> </a:t>
            </a:r>
            <a:r>
              <a:rPr lang="pl-PL" b="1" dirty="0" smtClean="0"/>
              <a:t>- brudne, zaniedbane budynki i otoczenie,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b="1" dirty="0"/>
              <a:t> </a:t>
            </a:r>
            <a:r>
              <a:rPr lang="pl-PL" b="1" dirty="0" smtClean="0"/>
              <a:t>- zniszczony, niesprawny sprzęt,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b="1" dirty="0"/>
              <a:t> </a:t>
            </a:r>
            <a:r>
              <a:rPr lang="pl-PL" b="1" dirty="0" smtClean="0"/>
              <a:t>- bezpańskie pomieszczenia,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b="1" dirty="0"/>
              <a:t> </a:t>
            </a:r>
            <a:r>
              <a:rPr lang="pl-PL" b="1" dirty="0" smtClean="0"/>
              <a:t>- duża szkoła,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b="1" dirty="0"/>
              <a:t> </a:t>
            </a:r>
            <a:r>
              <a:rPr lang="pl-PL" b="1" dirty="0" smtClean="0"/>
              <a:t>- przeładowane klasy. </a:t>
            </a:r>
          </a:p>
          <a:p>
            <a:pPr marL="0" indent="0">
              <a:spcBef>
                <a:spcPts val="0"/>
              </a:spcBef>
              <a:buNone/>
            </a:pPr>
            <a:endParaRPr lang="pl-PL" b="1" dirty="0"/>
          </a:p>
          <a:p>
            <a:pPr marL="0" indent="0">
              <a:spcBef>
                <a:spcPts val="0"/>
              </a:spcBef>
              <a:buNone/>
            </a:pPr>
            <a:r>
              <a:rPr lang="pl-PL" b="1" dirty="0" smtClean="0"/>
              <a:t>      </a:t>
            </a:r>
            <a:r>
              <a:rPr lang="pl-PL" b="1" i="1" u="sng" dirty="0" smtClean="0"/>
              <a:t>Klimat społeczny:  </a:t>
            </a:r>
            <a:endParaRPr lang="pl-PL" b="1" dirty="0"/>
          </a:p>
          <a:p>
            <a:pPr marL="0" indent="0">
              <a:spcBef>
                <a:spcPts val="0"/>
              </a:spcBef>
              <a:buNone/>
            </a:pPr>
            <a:r>
              <a:rPr lang="pl-PL" b="1" dirty="0" smtClean="0"/>
              <a:t> - negatywna, bierna rola dyrektora,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b="1" dirty="0"/>
              <a:t> </a:t>
            </a:r>
            <a:r>
              <a:rPr lang="pl-PL" b="1" dirty="0" smtClean="0"/>
              <a:t>- chaos organizacyjny,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b="1" dirty="0"/>
              <a:t> </a:t>
            </a:r>
            <a:r>
              <a:rPr lang="pl-PL" b="1" dirty="0" smtClean="0"/>
              <a:t>- bezosobowe relacje nauczyciel-uczeń,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936011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  - brak przejrzystych oczekiwań szkoły i jasnych zasad dyscypliny,</a:t>
            </a:r>
            <a:endParaRPr lang="pl-PL" dirty="0"/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  - brak ujednoliconego i jasnego dla wszystkich systemu oceniania osiągnięć,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- nadmierny rygor i restrykcje,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- nieuwzględnianie interesów i oczekiwań uczniów,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- uczniowie pozbawieni wpływu na tworzenie szkoły i jej reguł,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- odsuwanie rodziców od decydowania o sprawach szkoły,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- brak pozytywnej tradycji szkoły,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- brak oferty zajęć pozalekcyjnych,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- niskie kompetencje i morale nauczycieli,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- niskie kompetencje i morale uczniów. 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   Szkoła, w której można zidentyfikować wiele z wymienionych czynników, jest szkołą dysfunkcyjną. Agresywne zachowania uczniów mogą być reakcją na to, co dzieje się na terenie szkoły.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258461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  W kilkuset szkołach Europy Zachodniej i w USA przez 8 lat był wdrażany program </a:t>
            </a:r>
            <a:r>
              <a:rPr lang="pl-PL" b="1" i="1" dirty="0" smtClean="0"/>
              <a:t>„ Zero Tolerancji”. </a:t>
            </a:r>
            <a:r>
              <a:rPr lang="pl-PL" dirty="0" smtClean="0"/>
              <a:t>W programie przedstawiano uczniom i rodzicom listę zabronionych </a:t>
            </a:r>
            <a:r>
              <a:rPr lang="pl-PL" dirty="0" err="1" smtClean="0"/>
              <a:t>zachowań</a:t>
            </a:r>
            <a:r>
              <a:rPr lang="pl-PL" dirty="0" smtClean="0"/>
              <a:t> oraz listę konsekwencji, przeważnie bardzo surowych, za złamanie zakazu. Okazało się, iż liczba </a:t>
            </a:r>
            <a:r>
              <a:rPr lang="pl-PL" dirty="0" err="1" smtClean="0"/>
              <a:t>zachowań</a:t>
            </a:r>
            <a:r>
              <a:rPr lang="pl-PL" dirty="0" smtClean="0"/>
              <a:t> niepożądanych na terenie szkoły spadła, ale za to wzrosła w środowisku lokalnym. </a:t>
            </a:r>
            <a:r>
              <a:rPr lang="pl-PL" b="1" dirty="0" smtClean="0"/>
              <a:t>Uczniowie nie  zrezygnowali więc z ryzykownych </a:t>
            </a:r>
            <a:r>
              <a:rPr lang="pl-PL" b="1" dirty="0" err="1" smtClean="0"/>
              <a:t>zachowań</a:t>
            </a:r>
            <a:r>
              <a:rPr lang="pl-PL" b="1" dirty="0" smtClean="0"/>
              <a:t>, tylko przenieśli je poza szkołę.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b="1" dirty="0" smtClean="0"/>
              <a:t>W badanych szkołach w przeszłości notowano dużą liczbę poważnych aktów przemocy i innych </a:t>
            </a:r>
            <a:r>
              <a:rPr lang="pl-PL" b="1" dirty="0" err="1" smtClean="0"/>
              <a:t>zachowań</a:t>
            </a:r>
            <a:r>
              <a:rPr lang="pl-PL" b="1" dirty="0" smtClean="0"/>
              <a:t> dysfunkcyjnych. W postawach nauczycieli wobec uczniów dominował chłód, lęk, a nawet wrogość, co przekładało się na przedmiotowe traktowanie ucznia, ciągłe ocenianie i karanie. Identyczne postawy wobec nauczycieli ujawniali uczniowie.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b="1" dirty="0" smtClean="0"/>
              <a:t>Program umożliwił pozbycie się niewygodnych wychowanków, ale nie usunął istotnych źródeł problemów.  Nie spowodował pozytywnych zmian klimatu,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b="1" dirty="0"/>
              <a:t>a</a:t>
            </a:r>
            <a:r>
              <a:rPr lang="pl-PL" b="1" dirty="0" smtClean="0"/>
              <a:t> nawet pogorszył wzajemne relacje nauczycieli i uczniów.</a:t>
            </a:r>
          </a:p>
          <a:p>
            <a:pPr marL="0" indent="0">
              <a:spcBef>
                <a:spcPts val="0"/>
              </a:spcBef>
              <a:buNone/>
            </a:pPr>
            <a:endParaRPr lang="pl-PL" b="1" dirty="0" smtClean="0"/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555638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     Przekonanie, że jednym prostym środkiem ( strachem przed karą ) można wymusić poprawne zachowanie jest równie uzasadnione, jak to, że aspiryną da się uleczyć wszelkie choroby. Program eliminuje niepożądane zachowania, lecz nie uczy </a:t>
            </a:r>
            <a:r>
              <a:rPr lang="pl-PL" dirty="0" err="1" smtClean="0"/>
              <a:t>zachowań</a:t>
            </a:r>
            <a:r>
              <a:rPr lang="pl-PL" dirty="0" smtClean="0"/>
              <a:t> pożądanych.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i="1" dirty="0"/>
              <a:t> </a:t>
            </a:r>
            <a:r>
              <a:rPr lang="pl-PL" i="1" dirty="0" smtClean="0"/>
              <a:t> </a:t>
            </a:r>
            <a:r>
              <a:rPr lang="pl-PL" sz="2000" b="1" i="1" u="sng" dirty="0" smtClean="0"/>
              <a:t>Szkoła nie powinna zgadzać się na dysfunkcyjne zachowania uczniów i stosować kary, ale równolegle powinna uczyć ich wartości społecznych, alternatywnych </a:t>
            </a:r>
            <a:r>
              <a:rPr lang="pl-PL" sz="2000" b="1" i="1" u="sng" dirty="0" err="1" smtClean="0"/>
              <a:t>zachowań</a:t>
            </a:r>
            <a:r>
              <a:rPr lang="pl-PL" sz="2000" b="1" i="1" u="sng" dirty="0" smtClean="0"/>
              <a:t> i ważnych umiejętności życiowych.</a:t>
            </a:r>
            <a:r>
              <a:rPr lang="pl-PL" dirty="0" smtClean="0"/>
              <a:t> Najważniejszym zadaniem jest jednak przebudowa relacji społecznych.</a:t>
            </a:r>
            <a:endParaRPr lang="pl-PL" i="1" u="sng" dirty="0" smtClean="0"/>
          </a:p>
          <a:p>
            <a:pPr marL="0" indent="0">
              <a:spcBef>
                <a:spcPts val="0"/>
              </a:spcBef>
              <a:buNone/>
            </a:pPr>
            <a:endParaRPr lang="pl-PL" dirty="0" smtClean="0"/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139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    Jednym z najczęściej dyskutowanych problemów, w tym również  w mediach, są zachowania agresywne dzieci i młodzieży – od wulgarnego słownictwa poczynając, poprzez obmawianie kolegów, wyszydzanie, izolowanie, zastraszanie, aż do </a:t>
            </a:r>
            <a:r>
              <a:rPr lang="pl-PL" dirty="0" err="1" smtClean="0"/>
              <a:t>zachowań</a:t>
            </a:r>
            <a:r>
              <a:rPr lang="pl-PL" dirty="0" smtClean="0"/>
              <a:t>  przestępczych, jak gwałty, znęcanie się fizyczne, czy zabójstwa. Wbrew doniesieniom mediów agresja i przemoc w polskich szkołach nie wzrasta gwałtownie. Badania, prowadzone cyklicznie przez Uniwersytet Warszawski na zlecenie MEN oraz badania CBOS dla programu </a:t>
            </a:r>
            <a:r>
              <a:rPr lang="pl-PL" i="1" dirty="0" smtClean="0"/>
              <a:t>„ Szkoła bez przemocy”</a:t>
            </a:r>
            <a:r>
              <a:rPr lang="pl-PL" dirty="0" smtClean="0"/>
              <a:t>, nie wykazują znaczącego narastania tego zjawiska w ostatnich latach. W niektórych kategoriach </a:t>
            </a:r>
            <a:r>
              <a:rPr lang="pl-PL" dirty="0" err="1" smtClean="0"/>
              <a:t>zachowań</a:t>
            </a:r>
            <a:r>
              <a:rPr lang="pl-PL" dirty="0" smtClean="0"/>
              <a:t> agresywnych zanotowano nawet lekki spadek. Zmniejszyła się liczba przypadków przemocy fizycznej wśród uczniów, rzadziej też obiektem agresji uczniowskiej stają się nauczyciele. Zanotowano niewielki wzrost przemocy werbalnej i wymuszeń o charakterze niematerialnym. Jest on wystarczająco wysoki i stanowi jeden z najpoważniejszych problemów, z którymi musi zmierzyć się szkoła. Ponadto, ten trend szybko może się odwrócić.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506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      </a:t>
            </a:r>
            <a:r>
              <a:rPr lang="pl-PL" sz="1900" dirty="0" smtClean="0"/>
              <a:t>Co chroni dorastającą młodzież przed angażowaniem się w zachowania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900" dirty="0"/>
              <a:t> </a:t>
            </a:r>
            <a:r>
              <a:rPr lang="pl-PL" sz="1900" dirty="0" smtClean="0"/>
              <a:t>     agresywne? </a:t>
            </a:r>
          </a:p>
          <a:p>
            <a:pPr marL="0" indent="0">
              <a:spcBef>
                <a:spcPts val="0"/>
              </a:spcBef>
              <a:buNone/>
            </a:pPr>
            <a:endParaRPr lang="pl-PL" sz="1900" dirty="0"/>
          </a:p>
          <a:p>
            <a:pPr marL="0" indent="0">
              <a:spcBef>
                <a:spcPts val="0"/>
              </a:spcBef>
              <a:buNone/>
            </a:pPr>
            <a:r>
              <a:rPr lang="pl-PL" sz="1900" dirty="0" smtClean="0"/>
              <a:t>   Na podstawie analizy cech dziecka oraz cech jego środowiska i warunków życiowych badacze spróbowali  stworzyć portret dorastającego, u którego ryzyko wystąpienia </a:t>
            </a:r>
            <a:r>
              <a:rPr lang="pl-PL" sz="1900" dirty="0" err="1" smtClean="0"/>
              <a:t>zachowań</a:t>
            </a:r>
            <a:r>
              <a:rPr lang="pl-PL" sz="1900" dirty="0" smtClean="0"/>
              <a:t> agresywnych jest niskie, a także portret potencjalnego agresora. Poniżej zestaw najczęściej wymienianych czynników chroniących .</a:t>
            </a:r>
          </a:p>
          <a:p>
            <a:pPr marL="0" indent="0">
              <a:spcBef>
                <a:spcPts val="0"/>
              </a:spcBef>
              <a:buNone/>
            </a:pPr>
            <a:endParaRPr lang="pl-PL" sz="1900" dirty="0"/>
          </a:p>
          <a:p>
            <a:pPr marL="0" indent="0">
              <a:spcBef>
                <a:spcPts val="0"/>
              </a:spcBef>
              <a:buNone/>
            </a:pPr>
            <a:r>
              <a:rPr lang="pl-PL" sz="1900" dirty="0" smtClean="0"/>
              <a:t> </a:t>
            </a:r>
            <a:r>
              <a:rPr lang="pl-PL" sz="1900" b="1" i="1" dirty="0" smtClean="0"/>
              <a:t>       </a:t>
            </a:r>
            <a:r>
              <a:rPr lang="pl-PL" sz="1900" b="1" i="1" u="sng" dirty="0" smtClean="0"/>
              <a:t>Co chroni przed angażowaniem się w zachowania agresywne?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9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900" dirty="0" smtClean="0"/>
              <a:t>● płeć żeńska,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900" dirty="0" smtClean="0"/>
              <a:t>● prawidłowy rozwój prenatalny i we wczesnym dzieciństwie,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900" dirty="0" smtClean="0"/>
              <a:t>● dobre zdrowie fizyczne i psychiczne,</a:t>
            </a:r>
            <a:endParaRPr lang="pl-PL" sz="1900" dirty="0"/>
          </a:p>
          <a:p>
            <a:pPr marL="0" indent="0">
              <a:spcBef>
                <a:spcPts val="0"/>
              </a:spcBef>
              <a:buNone/>
            </a:pPr>
            <a:endParaRPr lang="pl-PL" sz="1900" dirty="0"/>
          </a:p>
          <a:p>
            <a:pPr marL="0" indent="0">
              <a:spcBef>
                <a:spcPts val="0"/>
              </a:spcBef>
              <a:buNone/>
            </a:pPr>
            <a:endParaRPr lang="pl-PL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82545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  ● prawidłowy system wartości, pozytywne normy i przekonania ( w tym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dezaprobata dla agresji i przemocy, która jest uznawana za jeden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z najważniejszych czynników chroniących 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● wysoka samoocena,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● sukcesy w szkole,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● umiejętności psychologiczne i społeczne, zwłaszcza kontrolowania emocji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oraz rozwiązywania problemów i konfliktów,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● silna więź z rodzicami,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● dobre kompetencje wychowawcze rodziców,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● nadzór rodzicielski i wsparcie,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● pozytywne wzorce ról dostarczane przez znaczących dorosłych,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● duże wsparcie społeczne w bliskim środowisku,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1837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  ● przynależność do prospołecznie nastawionej grupy rówieśniczej, posiadanie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pozytywnych przyjaciół,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● miejsce zamieszkania z bezpiecznym sąsiedztwem,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● zaangażowanie w życie lokalnej społeczności,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● uczestnictwo w wydarzeniach kulturalnych,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● dostęp do kultury, możliwość korzystania z rekreacji i innej oferty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w środowisku lokalnym.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endParaRPr lang="pl-PL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Badacze wskazują, że dzieci wzrastające w bardzo niekorzystnym środowisku,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c</a:t>
            </a:r>
            <a:r>
              <a:rPr lang="pl-PL" dirty="0" smtClean="0"/>
              <a:t>zy wręcz w rodzinach dysfunkcyjnych, wcale nie muszą stać się nieprzystosowanymi społecznie agresorami. Środowiskowe czynniki chroniące mogą skutecznie neutralizować działanie czynników ryzyka, w tym związanych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z</a:t>
            </a:r>
            <a:r>
              <a:rPr lang="pl-PL" dirty="0" smtClean="0"/>
              <a:t> rodziną. </a:t>
            </a:r>
          </a:p>
        </p:txBody>
      </p:sp>
    </p:spTree>
    <p:extLst>
      <p:ext uri="{BB962C8B-B14F-4D97-AF65-F5344CB8AC3E}">
        <p14:creationId xmlns:p14="http://schemas.microsoft.com/office/powerpoint/2010/main" val="227415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   Szczególną rolę badacze przypisują czynnikom obecnym w szkole. Dziecko  spędza na terenie szkoły wiele godzin, nie tylko zdobywając wiedzę, ale również ucząc się </a:t>
            </a:r>
            <a:r>
              <a:rPr lang="pl-PL" dirty="0" err="1" smtClean="0"/>
              <a:t>zachowań</a:t>
            </a:r>
            <a:r>
              <a:rPr lang="pl-PL" dirty="0" smtClean="0"/>
              <a:t> społecznych. Szkoła ma możliwość uruchomienia chroniących procesów wzmacniających odporność ucznia. Badania wykazały, iż szkoła może stanowić „</a:t>
            </a:r>
            <a:r>
              <a:rPr lang="pl-PL" b="1" dirty="0" smtClean="0"/>
              <a:t>odtrutkę” </a:t>
            </a:r>
            <a:r>
              <a:rPr lang="pl-PL" dirty="0" smtClean="0"/>
              <a:t>na wpływ ubogiego i niestabilnego środowiska domowego. Dobre doświadczenia szkolne w znacznym stopniu kompensują niedostatki wychowania i brak wsparcia ze strony członków rodziny.</a:t>
            </a:r>
          </a:p>
          <a:p>
            <a:pPr marL="0" indent="0">
              <a:buNone/>
            </a:pPr>
            <a:r>
              <a:rPr lang="pl-PL" dirty="0" smtClean="0"/>
              <a:t>W 1997r. dwaj amerykańscy psycholodzy kliniczni </a:t>
            </a:r>
            <a:r>
              <a:rPr lang="pl-PL" dirty="0" err="1" smtClean="0"/>
              <a:t>Farrell</a:t>
            </a:r>
            <a:r>
              <a:rPr lang="pl-PL" dirty="0" smtClean="0"/>
              <a:t> i Bruce stworzyli  szczegółową charakterystykę dzieci i młodzieży, która pozwala lepiej zrozumieć przyczyny ich złego funkcjonowania społecznego i szkolnego: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● mają ubogie i nieprawidłowe wzorce ról i </a:t>
            </a:r>
            <a:r>
              <a:rPr lang="pl-PL" dirty="0" err="1" smtClean="0"/>
              <a:t>zachowań</a:t>
            </a:r>
            <a:r>
              <a:rPr lang="pl-PL" dirty="0" smtClean="0"/>
              <a:t> w domu,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● doświadczają silnych negatywnych emocji wywołanych konfliktami lub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przemocą w domu. Nikt ich też nie nauczył radzić sobie z emocjami.</a:t>
            </a:r>
          </a:p>
        </p:txBody>
      </p:sp>
    </p:spTree>
    <p:extLst>
      <p:ext uri="{BB962C8B-B14F-4D97-AF65-F5344CB8AC3E}">
        <p14:creationId xmlns:p14="http://schemas.microsoft.com/office/powerpoint/2010/main" val="2596619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272101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● cierpią z powodu braku zainteresowania ich życiem i rozwojem ze strony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znaczących dorosłych,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● nikt nie inwestował w ich rozwój intelektualny w domu, toteż mają mniejszą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wiedzę i umiejętności niż rówieśnicy w klasie,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● w swym krótkim życiu doświadczyli wyłącznie porażek, w tym edukacyjnych,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i nie widzą szans na zmianę. Słyszą same negatywne opinie na swój temat.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● nie posiadają niczego, czym mogłyby się pochwalić,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● towarzyszy im poczucie odrzucenia, toteż są skazani na towarzystwo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rówieśniczych grup ryzyka,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● brakuje im wielu najważniejszych umiejętności psychologicznych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i społecznych,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● z wyżej wymienionych powodów ich poczucie własnej wartości i samoocena są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bardzo niskie. Czują się gorsi i myślą pesymistycznie. Nie widzą przed sobą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dobrych perspektyw, toteż nie mają motywacji do nauki i zadbania o siebie.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67549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38286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● doznane upokorzenia sprawiają, że stają się niepewni i przewrażliwieni. Czyjeś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neutralne oceny lub drobną krytykę odbierają jako kolejną próbę naruszenia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ich godności i reagują gniewem. Mogą się nauczyć wymuszać szacunek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otoczenia poprzez przemoc,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● nie znają swojego potencjału i zasobów. Nikt im ich nie pokazał. Bez wsparcia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z zewnątrz będą trwali na </a:t>
            </a:r>
            <a:r>
              <a:rPr lang="pl-PL" b="1" dirty="0" smtClean="0"/>
              <a:t>ścieżce ryzyka </a:t>
            </a:r>
            <a:r>
              <a:rPr lang="pl-PL" dirty="0" smtClean="0"/>
              <a:t>zsuwając się coraz niżej w obszarze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ryzyka.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Z powyższej charakterystyki wynika, że dzieci te nie mają zaspokojonych wielu najważniejszych potrzeb. Szkoła/nauczyciel może przerwać ten negatywny łańcuch wydarzeń i reakcji, negatywny cykl </a:t>
            </a:r>
            <a:r>
              <a:rPr lang="pl-PL" dirty="0" err="1" smtClean="0"/>
              <a:t>zachowań</a:t>
            </a:r>
            <a:r>
              <a:rPr lang="pl-PL" dirty="0" smtClean="0"/>
              <a:t> i myślenia ucznia poprzez: 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 - odpowiednie zarządzanie klasą,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- działania integracyjne w klasie,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- odpowiednią organizację procesu nauczania,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- modelowanie właściwych </a:t>
            </a:r>
            <a:r>
              <a:rPr lang="pl-PL" dirty="0" err="1" smtClean="0"/>
              <a:t>zachowań</a:t>
            </a:r>
            <a:r>
              <a:rPr lang="pl-PL" dirty="0" smtClean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7804821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 - udzielanie indywidualnej opieki i wsparcia uczniom,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- włączanie rodziców. 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r>
              <a:rPr lang="pl-PL" sz="2000" b="1" i="1" dirty="0" smtClean="0"/>
              <a:t>              </a:t>
            </a:r>
            <a:r>
              <a:rPr lang="pl-PL" sz="2000" b="1" i="1" u="sng" dirty="0" smtClean="0"/>
              <a:t>Najważniejsze wskazania dla nauczyciela:  </a:t>
            </a:r>
          </a:p>
          <a:p>
            <a:pPr marL="0" indent="0">
              <a:spcBef>
                <a:spcPts val="0"/>
              </a:spcBef>
              <a:buNone/>
            </a:pPr>
            <a:endParaRPr lang="pl-PL" sz="2000" b="1" i="1" u="sng" dirty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● Buduj więź ucznia z klasą. Włączaj go w każdą prospołeczną aktywność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( sportową, artystyczną, charytatywną ). Okazuj mu publicznie szacunek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używając jego imienia i doceniając jego starania.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● Wzmacniaj więź ucznia z jego rodziną poprzez ukazywanie rodzicom mocnych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stron dziecka oraz poprawiając komunikację między nimi z dzieckiem.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● Ucz najważniejszych umiejętności psychologicznych i społecznych, jak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aktywne słuchanie, kontrolowanie emocji, podejmowanie decyzji,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nawiązywanie przyjaznych kontaktów z rówieśnikami i dorosłymi,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rozwiązywanie problemów i asertywność.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29779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 ● Ustal i utrzymuj jasne i zgodne oczekiwania dotyczące zachowania uczniów, by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stwarzać bezpieczne środowisko uczenia się. Dzieci potrzebują czytelnych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granic, konsekwencji dorosłych w ich egzekwowaniu. Czują się bardziej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bezpiecznie, budują swoje zaufanie i więź ze szkołą. Granice zawierają też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przekaz o obowiązujących normach społecznych.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● Zaopiekuj się i dostarczaj wsparcia uczniom, zwłaszcza słabym włączając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aktywne słuchanie, okazując empatię, szacunek, zachętę i inne przydatne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metody, które ułatwiają dzieciom rozumienie problemów i redukują lęk.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● Komunikuj uczniom wysokie pozytywne i realistyczne oczekiwania dotyczące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osiągnięć w nauce, by ośmielić i zachęcić ich do osiągania sukcesu.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Wypowiadaj zdania „</a:t>
            </a:r>
            <a:r>
              <a:rPr lang="pl-PL" i="1" dirty="0" smtClean="0"/>
              <a:t>Wiem, że potrafisz to osiągnąć” </a:t>
            </a:r>
            <a:r>
              <a:rPr lang="pl-PL" dirty="0" smtClean="0"/>
              <a:t>lub </a:t>
            </a:r>
            <a:r>
              <a:rPr lang="pl-PL" i="1" dirty="0" smtClean="0"/>
              <a:t>„ Podkręć trochę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i="1" dirty="0"/>
              <a:t> </a:t>
            </a:r>
            <a:r>
              <a:rPr lang="pl-PL" i="1" dirty="0" smtClean="0"/>
              <a:t>   swój bystry umysł, a świetnie to zrobisz” </a:t>
            </a:r>
            <a:r>
              <a:rPr lang="pl-PL" dirty="0" smtClean="0"/>
              <a:t>itp.. Ucz optymistycznego myślenia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i zachęcaj do wytrwałości.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3874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● Stwarzaj okazję do uczestnictwa i zaangażowania uczniów. Dzieci pragną czuć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się użyteczne i doświadczać, że to co robią jest wartościowe i potrzebne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innym, by osiągnąć poczucie własnej kompetencji. Włączaj je w szkolne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i </a:t>
            </a:r>
            <a:r>
              <a:rPr lang="pl-PL" dirty="0"/>
              <a:t>ś</a:t>
            </a:r>
            <a:r>
              <a:rPr lang="pl-PL" dirty="0" smtClean="0"/>
              <a:t>rodowiskowe projekty, grupy robocze, proces podejmowania decyzji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w klasie. Pytaj je o zdanie. 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endParaRPr lang="pl-PL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/>
              <a:t> </a:t>
            </a:r>
            <a:r>
              <a:rPr lang="pl-PL" sz="2000" b="1" dirty="0" smtClean="0"/>
              <a:t>            Umiejętności nauczyciela uznawane za kluczowe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/>
              <a:t> </a:t>
            </a:r>
            <a:r>
              <a:rPr lang="pl-PL" sz="2000" b="1" dirty="0" smtClean="0"/>
              <a:t>            w zapobieganiu agresji: 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● Umiejętność rozwiązywania problemów.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● Umiejętność podejmowania decyzji.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● Umiejętność kontrolowania impulsów i radzenia sobie z gniewem.</a:t>
            </a:r>
          </a:p>
        </p:txBody>
      </p:sp>
    </p:spTree>
    <p:extLst>
      <p:ext uri="{BB962C8B-B14F-4D97-AF65-F5344CB8AC3E}">
        <p14:creationId xmlns:p14="http://schemas.microsoft.com/office/powerpoint/2010/main" val="611906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● Umiejętność oceniania swoich </a:t>
            </a:r>
            <a:r>
              <a:rPr lang="pl-PL" dirty="0" err="1" smtClean="0"/>
              <a:t>zachowań</a:t>
            </a:r>
            <a:r>
              <a:rPr lang="pl-PL" dirty="0" smtClean="0"/>
              <a:t> i </a:t>
            </a:r>
            <a:r>
              <a:rPr lang="pl-PL" dirty="0" err="1" smtClean="0"/>
              <a:t>samowzmacniania</a:t>
            </a:r>
            <a:r>
              <a:rPr lang="pl-PL" dirty="0" smtClean="0"/>
              <a:t> ( umiejętność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dostrzegania zmian w swoim zachowaniu i pozytywnych zmian w reakcji osób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z otoczenia, co działa jak samowzmocnienie 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● Empatia.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● Umiejętność patrzenia na problem z perspektywy innych osób, w tym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oponentów.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● Umiejętność negocjowania.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  Nauczyciel ma możliwość modyfikowania nieprawidłowych </a:t>
            </a:r>
            <a:r>
              <a:rPr lang="pl-PL" dirty="0" err="1" smtClean="0"/>
              <a:t>zachowań</a:t>
            </a:r>
            <a:r>
              <a:rPr lang="pl-PL" dirty="0" smtClean="0"/>
              <a:t> uczniów,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p</a:t>
            </a:r>
            <a:r>
              <a:rPr lang="pl-PL" dirty="0" smtClean="0"/>
              <a:t>onieważ jest osobą znaczącą, i dysponuje bogatym repertuarem wzmocnień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( nagród i kar ). Badacze zwracają jednak uwagę, iż wartości społecznych, norm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i</a:t>
            </a:r>
            <a:r>
              <a:rPr lang="pl-PL" dirty="0" smtClean="0"/>
              <a:t> </a:t>
            </a:r>
            <a:r>
              <a:rPr lang="pl-PL" dirty="0"/>
              <a:t>u</a:t>
            </a:r>
            <a:r>
              <a:rPr lang="pl-PL" dirty="0" smtClean="0"/>
              <a:t>miejętności życiowych nie może nauczyć dorosła osoba, która sama nie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u</a:t>
            </a:r>
            <a:r>
              <a:rPr lang="pl-PL" dirty="0" smtClean="0"/>
              <a:t>rzeczywistnia tych wartości w codziennych relacjach z ludźmi, nie respektuje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n</a:t>
            </a:r>
            <a:r>
              <a:rPr lang="pl-PL" dirty="0" smtClean="0"/>
              <a:t>orm i nie posiada podstawowych umiejętności.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199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>
                <a:cs typeface="Times New Roman" panose="02020603050405020304" pitchFamily="18" charset="0"/>
              </a:rPr>
              <a:t>   </a:t>
            </a:r>
            <a:r>
              <a:rPr lang="pl-PL" sz="1900" dirty="0" smtClean="0">
                <a:cs typeface="Times New Roman" panose="02020603050405020304" pitchFamily="18" charset="0"/>
              </a:rPr>
              <a:t>Wraz z rosnącym dostępem do nowych technologii informacyjnych pojawiła się nowa forma, jak </a:t>
            </a:r>
            <a:r>
              <a:rPr lang="pl-PL" sz="1900" i="1" dirty="0" err="1" smtClean="0">
                <a:cs typeface="Times New Roman" panose="02020603050405020304" pitchFamily="18" charset="0"/>
              </a:rPr>
              <a:t>cyberprzemoc</a:t>
            </a:r>
            <a:r>
              <a:rPr lang="pl-PL" sz="1900" i="1" dirty="0" smtClean="0">
                <a:cs typeface="Times New Roman" panose="02020603050405020304" pitchFamily="18" charset="0"/>
              </a:rPr>
              <a:t>. </a:t>
            </a:r>
            <a:r>
              <a:rPr lang="pl-PL" sz="1900" dirty="0" smtClean="0">
                <a:cs typeface="Times New Roman" panose="02020603050405020304" pitchFamily="18" charset="0"/>
              </a:rPr>
              <a:t>Młodzież coraz częściej wykorzystuje media elektroniczne do prześladowania nielubianych osób – nękania SMS-ami, rozpowszechniania plotek i oszczerstw na internetowych blogach, zamieszczania filmów, które maja na celu skompromitowanie kogoś. Obecnie część uczniów skutecznie prześladuje swoich rówieśników nie na terenie szkoły, lecz w </a:t>
            </a:r>
            <a:r>
              <a:rPr lang="pl-PL" sz="1900" dirty="0">
                <a:cs typeface="Times New Roman" panose="02020603050405020304" pitchFamily="18" charset="0"/>
              </a:rPr>
              <a:t>I</a:t>
            </a:r>
            <a:r>
              <a:rPr lang="pl-PL" sz="1900" dirty="0" smtClean="0">
                <a:cs typeface="Times New Roman" panose="02020603050405020304" pitchFamily="18" charset="0"/>
              </a:rPr>
              <a:t>nternecie. Większa anonimowość daje poczucie bezkarności. Niezależnie jednak od tego, czy akty agresji i przemocy mają miejsce w szkole, czy też w cyberprzestrzeni, dokonują ich wychowankowie szkoły i kadra pedagogiczna powinna na nie zareagować.</a:t>
            </a:r>
          </a:p>
          <a:p>
            <a:pPr marL="0" indent="0">
              <a:buNone/>
            </a:pPr>
            <a:r>
              <a:rPr lang="pl-PL" sz="1900" dirty="0" smtClean="0">
                <a:cs typeface="Times New Roman" panose="02020603050405020304" pitchFamily="18" charset="0"/>
              </a:rPr>
              <a:t>W ankiecie przeprowadzonej w szkołach podstawowych przez Instytut Badań Edukacyjnych poproszono rodziców o wybór trzech najważniejszych cech dobrej szkoły z dostarczonej listy. </a:t>
            </a:r>
            <a:r>
              <a:rPr lang="pl-PL" sz="1900" b="1" dirty="0" smtClean="0">
                <a:cs typeface="Times New Roman" panose="02020603050405020304" pitchFamily="18" charset="0"/>
              </a:rPr>
              <a:t>Prawie 80% rodziców wskazało, że szkoła przede wszystkim powinna być dla ich dzieci miejscem bezpiecznym </a:t>
            </a:r>
            <a:r>
              <a:rPr lang="pl-PL" sz="1900" dirty="0" smtClean="0">
                <a:cs typeface="Times New Roman" panose="02020603050405020304" pitchFamily="18" charset="0"/>
              </a:rPr>
              <a:t>– bez przemocy, alkoholu i narkotyków. Wysoki poziom nauczania znalazł się w tym rankingu dopiero na siódmym miejscu.</a:t>
            </a:r>
            <a:endParaRPr lang="pl-PL" sz="19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31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  Zdaniem badaczy pocieszający jest fakt, że </a:t>
            </a:r>
            <a:r>
              <a:rPr lang="pl-PL" b="1" u="sng" dirty="0" smtClean="0"/>
              <a:t>dzieci nie rodzą się agresywne</a:t>
            </a:r>
            <a:r>
              <a:rPr lang="pl-PL" u="sng" dirty="0" smtClean="0"/>
              <a:t>. </a:t>
            </a:r>
            <a:r>
              <a:rPr lang="pl-PL" dirty="0" smtClean="0"/>
              <a:t>Ryzyko okołoporodowe czy trudny temperament tylko sprzyjają powstawaniu pojawienia się </a:t>
            </a:r>
            <a:r>
              <a:rPr lang="pl-PL" dirty="0" err="1" smtClean="0"/>
              <a:t>zachowań</a:t>
            </a:r>
            <a:r>
              <a:rPr lang="pl-PL" dirty="0" smtClean="0"/>
              <a:t> agresywnych, ale ich nie determinują. </a:t>
            </a:r>
            <a:r>
              <a:rPr lang="pl-PL" b="1" u="sng" dirty="0" smtClean="0"/>
              <a:t>Agresywne</a:t>
            </a:r>
            <a:r>
              <a:rPr lang="pl-PL" u="sng" dirty="0" smtClean="0"/>
              <a:t> </a:t>
            </a:r>
            <a:r>
              <a:rPr lang="pl-PL" b="1" u="sng" dirty="0" smtClean="0"/>
              <a:t>zachowania są wyuczone. </a:t>
            </a:r>
            <a:r>
              <a:rPr lang="pl-PL" dirty="0" smtClean="0"/>
              <a:t>Ludzie uczą się od siebie nawzajem poprzez obserwację, naśladownictwo i modelowanie. Zachowania są utrwalane poprzez wzmocnienia społeczne, np. akceptację otoczenia, lub psychologiczne, np.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satysfakcję z własnej skuteczności. Skoro dziecko uczy się </a:t>
            </a:r>
            <a:r>
              <a:rPr lang="pl-PL" dirty="0" err="1" smtClean="0"/>
              <a:t>zachowań</a:t>
            </a:r>
            <a:r>
              <a:rPr lang="pl-PL" dirty="0" smtClean="0"/>
              <a:t> antyspołecznych, to można je również wyuczyć bardziej konstruktywnych reakcji i </a:t>
            </a:r>
            <a:r>
              <a:rPr lang="pl-PL" dirty="0" err="1" smtClean="0"/>
              <a:t>zachowań</a:t>
            </a:r>
            <a:r>
              <a:rPr lang="pl-PL" dirty="0" smtClean="0"/>
              <a:t> prospołecznych. Nie należy jednak oczekiwać, że pożądane zmiany nastąpią szybko. Uczenie się nowych reakcji jest procesem i wymaga czasu. Destruktywne zachowania nie pojawiły się w ciągu jednego dnia i nie znikną od razu, a </a:t>
            </a:r>
            <a:r>
              <a:rPr lang="pl-PL" dirty="0"/>
              <a:t>e</a:t>
            </a:r>
            <a:r>
              <a:rPr lang="pl-PL" dirty="0" smtClean="0"/>
              <a:t>fekty działań są tym lepsze im wcześniej podejmie się działania zapobiegawcze</a:t>
            </a:r>
          </a:p>
        </p:txBody>
      </p:sp>
    </p:spTree>
    <p:extLst>
      <p:ext uri="{BB962C8B-B14F-4D97-AF65-F5344CB8AC3E}">
        <p14:creationId xmlns:p14="http://schemas.microsoft.com/office/powerpoint/2010/main" val="17889832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  Podsumowanie: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Na zlecenie MEN w latach 1997, 2003 i 2007 zrealizowane zostały kolejne edycje badań nad </a:t>
            </a:r>
            <a:r>
              <a:rPr lang="pl-PL" dirty="0" err="1" smtClean="0"/>
              <a:t>zachowaniami</a:t>
            </a:r>
            <a:r>
              <a:rPr lang="pl-PL" dirty="0" smtClean="0"/>
              <a:t> agresywnymi i przemocą w szkole. Skala agresji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i przemocy wśród uczniów, jak pokazują badania porównawcze, co prawda nie wzrastała w ciągu kolejnych lat, ale zmieniały się formy agresji i co najważniejsze zmieniał się sposób reagowania na nią. Zwiększyła się częstotliwość i drastyczność agresji werbalnej ( wulgaryzmy, przekleństwa, zastraszanie ).W przypadku aktów przemocy fizycznej ( bójki, uszkodzenia ciała ) ich liczba nie zwiększa się, ale podobnie jak w agresji słownej następuje brutalizacja tych aktów. Wśród nauczycieli dominują postawy bezradności, wzrasta przekonanie o </a:t>
            </a:r>
            <a:r>
              <a:rPr lang="pl-PL" dirty="0" smtClean="0"/>
              <a:t>narastaniu </a:t>
            </a:r>
            <a:r>
              <a:rPr lang="pl-PL" dirty="0" smtClean="0"/>
              <a:t>przemocy uczniowskiej wobec nauczycieli, częściej pojawiają się związane z tym obawy o własne bezpieczeństwo.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Mogą niepokoić zdarzające się coraz częściej: brak reakcji na przemoc,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20153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</a:t>
            </a:r>
            <a:r>
              <a:rPr lang="pl-PL" dirty="0" smtClean="0"/>
              <a:t>gnorowanie pierwszych sygnałów i niewłaściwych </a:t>
            </a:r>
            <a:r>
              <a:rPr lang="pl-PL" dirty="0" err="1" smtClean="0"/>
              <a:t>zachowań</a:t>
            </a:r>
            <a:r>
              <a:rPr lang="pl-PL" dirty="0" smtClean="0"/>
              <a:t>, przyjmowanie postawy obserwatora.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Jak pokazują badania CBOS wykonane na zlecenie Kampanii Społecznej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„ Szkoła bez przemocy”, wśród dorosłych Polaków dominuje przekonanie, że przemoc jest poważnym problemem w naszych szkołach i że zdecydowanie szkoły sobie z tym zjawiskiem nie radzą. Jednocześnie najważniejszym wnioskiem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 z badań przeprowadzonych w ramach kampanii „ Szkoła bez przemocy”, była teza prof. </a:t>
            </a:r>
            <a:r>
              <a:rPr lang="pl-PL" dirty="0" err="1" smtClean="0"/>
              <a:t>J.Czapińskiego</a:t>
            </a:r>
            <a:r>
              <a:rPr lang="pl-PL" dirty="0" smtClean="0"/>
              <a:t>: </a:t>
            </a:r>
            <a:r>
              <a:rPr lang="pl-PL" b="1" i="1" dirty="0" smtClean="0"/>
              <a:t>„ Polska szkoła nie jest siedliskiem patologii, choć mogą nas martwić niektóre zachowania dzieci i młodzieży”.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Badania pokazują, że zachowania agresywne i </a:t>
            </a:r>
            <a:r>
              <a:rPr lang="pl-PL" dirty="0" err="1" smtClean="0"/>
              <a:t>przemocowe</a:t>
            </a:r>
            <a:r>
              <a:rPr lang="pl-PL" dirty="0" smtClean="0"/>
              <a:t> nie są tak częste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i</a:t>
            </a:r>
            <a:r>
              <a:rPr lang="pl-PL" dirty="0" smtClean="0"/>
              <a:t> tak drastyczne, jak przedstawiają to media. Przypadki nagłaśniane przez media są raczej rzadkie i nie dają podstaw do tworzenia takiego wizerunku polskiej szkoły, jaki wyłania się z publikacji prasowych i relacji telewizyjnych.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22271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1900" dirty="0" smtClean="0"/>
              <a:t>  Szkoła bezpieczna – to szkoła przyjazna, w której zarówno nauczyciele jak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900" dirty="0"/>
              <a:t>i</a:t>
            </a:r>
            <a:r>
              <a:rPr lang="pl-PL" sz="1900" dirty="0" smtClean="0"/>
              <a:t> uczniowie czują się dobrze, osiągają sukcesy, mają możliwość zaspokojenia najważniejszych potrzeb. Warunkiem współpracy i dobrej atmosfery w szkole jest traktowanie ucznia, jako osoby, która ma prawo do szacunku, do wolności wyboru, uczenia się  w ten sposób odpowiedzialności za podejmowane decyzje oraz za własne życie.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900" dirty="0"/>
              <a:t> </a:t>
            </a:r>
            <a:r>
              <a:rPr lang="pl-PL" sz="19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900" dirty="0"/>
              <a:t> </a:t>
            </a:r>
            <a:r>
              <a:rPr lang="pl-PL" sz="1900" dirty="0" smtClean="0"/>
              <a:t> Reasumując, można powiedzieć, że przeciwdziałanie zagrożeniom bezpieczeństwa fizycznego i psychicznego – </a:t>
            </a:r>
            <a:r>
              <a:rPr lang="pl-PL" sz="1900" b="1" dirty="0" smtClean="0"/>
              <a:t>wymaga budowania porozumienia, tworzenia wspólnoty szkolnej. </a:t>
            </a:r>
          </a:p>
          <a:p>
            <a:pPr marL="0" indent="0">
              <a:spcBef>
                <a:spcPts val="0"/>
              </a:spcBef>
              <a:buNone/>
            </a:pPr>
            <a:endParaRPr lang="pl-PL" sz="19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1900" b="1" smtClean="0"/>
              <a:t>                   </a:t>
            </a:r>
            <a:endParaRPr lang="pl-PL" sz="1900" b="1" dirty="0"/>
          </a:p>
          <a:p>
            <a:pPr marL="0" indent="0">
              <a:spcBef>
                <a:spcPts val="0"/>
              </a:spcBef>
              <a:buNone/>
            </a:pPr>
            <a:r>
              <a:rPr lang="pl-PL" sz="1900" b="1" u="sng" dirty="0" smtClean="0"/>
              <a:t>Badacze podpowiadają nauczycielom, by agresji uczniowskiej nie traktowali zbyt osobiście. </a:t>
            </a:r>
            <a:r>
              <a:rPr lang="pl-PL" sz="1900" dirty="0"/>
              <a:t> </a:t>
            </a:r>
            <a:r>
              <a:rPr lang="pl-PL" sz="1900" dirty="0" smtClean="0"/>
              <a:t>Może być ona właśnie wcześniej wyuczoną i utrwaloną reakcją na zachowania dorosłych przeniesioną z domu do szkoły.</a:t>
            </a:r>
            <a:endParaRPr lang="pl-PL" sz="1900" u="sng" dirty="0" smtClean="0"/>
          </a:p>
          <a:p>
            <a:pPr marL="0" indent="0">
              <a:spcBef>
                <a:spcPts val="0"/>
              </a:spcBef>
              <a:buNone/>
            </a:pPr>
            <a:endParaRPr lang="pl-PL" sz="19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32896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Dziecku trudno uwierzyć w dobre zamiary jakiegokolwiek dorosłego. Potrzebuje ono czasu, </a:t>
            </a:r>
            <a:r>
              <a:rPr lang="pl-PL" dirty="0" smtClean="0"/>
              <a:t>żeby nauczyć </a:t>
            </a:r>
            <a:r>
              <a:rPr lang="pl-PL" dirty="0" smtClean="0"/>
              <a:t>się ufać osobie dorosłej.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1400" dirty="0" smtClean="0"/>
              <a:t>Opracowano na podstawie: Ośrodek Rozwoju Edukacji, Warszawa 2012r. „ </a:t>
            </a:r>
            <a:r>
              <a:rPr lang="pl-PL" sz="1400" i="1" dirty="0" smtClean="0"/>
              <a:t>Przeciwdziałanie agresji i przemocy w szkole”. Poradnik dla nauczycieli. Anna Borkowska, Joanna Szymańska, Marta Witkowska. </a:t>
            </a:r>
          </a:p>
          <a:p>
            <a:pPr marL="0" indent="0">
              <a:buNone/>
            </a:pPr>
            <a:endParaRPr lang="pl-PL" sz="1400" i="1" dirty="0"/>
          </a:p>
          <a:p>
            <a:pPr marL="0" indent="0" algn="ctr">
              <a:buNone/>
            </a:pPr>
            <a:r>
              <a:rPr lang="pl-PL" sz="2000" b="1" i="1" dirty="0" smtClean="0"/>
              <a:t>   Dziękuję za uwagę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3623864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                              </a:t>
            </a:r>
            <a:r>
              <a:rPr lang="pl-PL" sz="2400" dirty="0" smtClean="0"/>
              <a:t>Destrukcyjne skutki przemocy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Światowa Organizacja Zdrowia (WHO), na podstawie wieloletnich badań prowadzonych w różnych krajach świata stwierdza, iż przemoc, zarówno ze strony dorosłych, jak i pomiędzy rówieśnikami, stanowi jedno z największych zagrożeń dla zdrowia psychicznego dzieci i młodzieży, a także bywa przyczyną urazów fizycznych, czy nawet śmierci.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b="1" dirty="0" smtClean="0"/>
              <a:t>Przemoc rówieśnicza jest uznawana za najpoważniejszy czynnik ryzyka związany ze szkołą wpływający na rozwój różnorodnych problemów w obszarze zdrowia psychicznego i jego zaburzeń.</a:t>
            </a:r>
          </a:p>
          <a:p>
            <a:pPr marL="0" indent="0">
              <a:spcBef>
                <a:spcPts val="0"/>
              </a:spcBef>
              <a:buNone/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2365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    </a:t>
            </a:r>
            <a:r>
              <a:rPr lang="pl-PL" sz="2000" b="1" dirty="0" smtClean="0"/>
              <a:t>Problemy i zaburzenia u dzieci i młodzieży spowodowane przez </a:t>
            </a:r>
            <a:r>
              <a:rPr lang="pl-PL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/>
              <a:t> </a:t>
            </a:r>
            <a:r>
              <a:rPr lang="pl-PL" sz="2000" b="1" dirty="0" smtClean="0"/>
              <a:t>                                 przemoc rówieśniczą: </a:t>
            </a:r>
          </a:p>
          <a:p>
            <a:pPr marL="0" indent="0">
              <a:spcBef>
                <a:spcPts val="0"/>
              </a:spcBef>
              <a:buNone/>
            </a:pPr>
            <a:endParaRPr lang="pl-PL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 smtClean="0"/>
              <a:t>     </a:t>
            </a:r>
            <a:r>
              <a:rPr lang="pl-PL" dirty="0" smtClean="0"/>
              <a:t>● uszkodzenia ciała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/>
              <a:t> </a:t>
            </a:r>
            <a:r>
              <a:rPr lang="pl-PL" sz="2000" b="1" dirty="0" smtClean="0"/>
              <a:t>    </a:t>
            </a:r>
            <a:r>
              <a:rPr lang="pl-PL" b="1" dirty="0" smtClean="0"/>
              <a:t>● </a:t>
            </a:r>
            <a:r>
              <a:rPr lang="pl-PL" dirty="0" smtClean="0"/>
              <a:t>zaburzenia lękowe, w tym fobia szkolna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/>
              <a:t> </a:t>
            </a:r>
            <a:r>
              <a:rPr lang="pl-PL" sz="2000" b="1" dirty="0" smtClean="0"/>
              <a:t>    ● </a:t>
            </a:r>
            <a:r>
              <a:rPr lang="pl-PL" dirty="0" smtClean="0"/>
              <a:t>znaczne obniżenie samooceny i poczucia własnej wartości ( czują się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    upokorzone, poniżone, gorsze i mogą nabrać przekonania, że same są temu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    winne 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 ● depresje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 ● próby samobójcze i samobójstwa dokonane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 ● zaburzenia psychosomatyczne ( np. bóle brzucha, wymioty, bóle głowy,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    bóle mięśni, trudności z zasypianiem 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</a:t>
            </a:r>
            <a:r>
              <a:rPr lang="pl-PL" dirty="0" smtClean="0"/>
              <a:t>     ● zachowania „ wyładowujące ” ( nagłe gwałtowne reakcje, często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/>
              <a:t> </a:t>
            </a:r>
            <a:r>
              <a:rPr lang="pl-PL" sz="2000" b="1" dirty="0" smtClean="0"/>
              <a:t>       </a:t>
            </a:r>
            <a:r>
              <a:rPr lang="pl-PL" dirty="0" smtClean="0"/>
              <a:t>agresywne, wynikające z bezradności i desperacji ) 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120437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1900" dirty="0"/>
              <a:t> </a:t>
            </a:r>
            <a:r>
              <a:rPr lang="pl-PL" sz="1900" dirty="0" smtClean="0"/>
              <a:t>   ● używanie środków psychoaktywnych – leków nasennych i uspokajających,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900" dirty="0"/>
              <a:t> </a:t>
            </a:r>
            <a:r>
              <a:rPr lang="pl-PL" sz="1900" dirty="0" smtClean="0"/>
              <a:t>      alkoholu, narkotyków ( dla obniżenia lęku, napięcia i poprawy nastroju)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900" dirty="0"/>
              <a:t> </a:t>
            </a:r>
            <a:r>
              <a:rPr lang="pl-PL" sz="1900" dirty="0" smtClean="0"/>
              <a:t>   ● pogorszenie osiągnięć w nauce( silne emocje utrudniają skupienie się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900" dirty="0"/>
              <a:t> </a:t>
            </a:r>
            <a:r>
              <a:rPr lang="pl-PL" sz="1900" dirty="0" smtClean="0"/>
              <a:t>      na nauce 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900" dirty="0"/>
              <a:t> </a:t>
            </a:r>
            <a:r>
              <a:rPr lang="pl-PL" sz="1900" dirty="0" smtClean="0"/>
              <a:t>   ● częste zwolnienia lekarskie lub wagary ( umożliwiają unikanie przykrości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900" dirty="0"/>
              <a:t> </a:t>
            </a:r>
            <a:r>
              <a:rPr lang="pl-PL" sz="1900" dirty="0" smtClean="0"/>
              <a:t>      przez pewien czas ).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900" dirty="0"/>
              <a:t> </a:t>
            </a:r>
            <a:r>
              <a:rPr lang="pl-PL" sz="19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900" dirty="0"/>
              <a:t> </a:t>
            </a:r>
            <a:r>
              <a:rPr lang="pl-PL" sz="1900" dirty="0" smtClean="0"/>
              <a:t>    Jak widać z powyższego, przemoc generuje bardzo poważne problemy. Skutki przemocy u dzieci nie zawsze są widoczne, a dorośli przeważnie nie wiążą obserwowanych symptomów z przemocą. Jeżeli jednak obserwujemy zmianę </a:t>
            </a:r>
            <a:r>
              <a:rPr lang="pl-PL" sz="1900" dirty="0" err="1" smtClean="0"/>
              <a:t>zachowań</a:t>
            </a:r>
            <a:r>
              <a:rPr lang="pl-PL" sz="1900" dirty="0" smtClean="0"/>
              <a:t> u jakiegoś ucznia lub grupy uczniów i pojawienie się kilku wymienionych problemów, należy poważnie wziąć pod uwagę taką hipotezę.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9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246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       Przemoc nie tylko stwarza zagrożenie dla zdrowia fizycznego i psychicznego ofiar, ale także wywiera destrukcyjny wpływ na samych jej sprawców. Zamiast zdobywać umiejętności psychologiczne i społeczne niezbędne każdemu człowiekowi w dorosłym życiu młodzi agresorzy zaspokajają swoje potrzeby posługując się przemocą. Agresor rani innych i wywołuje u rówieśników wiele negatywnych emocji, także chęć odwetu, toteż łatwo może stać się ofiarą, gdy trafi na silniejszego. Zachowania agresywne są oceniane jako poważne ryzykowne zachowania zdrowotne, które często współwystępują z innymi </a:t>
            </a:r>
            <a:r>
              <a:rPr lang="pl-PL" dirty="0" err="1" smtClean="0"/>
              <a:t>zachowaniami</a:t>
            </a:r>
            <a:r>
              <a:rPr lang="pl-PL" dirty="0" smtClean="0"/>
              <a:t> problemowymi ( używanie alkoholu, narkotyków ), a w wielu przypadkach prowadzą do działań przestępczych. Z powyższych względów WHO uznaje ochronę dzieci przed przemocą za priorytet polityki ochrony zdrowia psychicznego.</a:t>
            </a:r>
          </a:p>
        </p:txBody>
      </p:sp>
    </p:spTree>
    <p:extLst>
      <p:ext uri="{BB962C8B-B14F-4D97-AF65-F5344CB8AC3E}">
        <p14:creationId xmlns:p14="http://schemas.microsoft.com/office/powerpoint/2010/main" val="235849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Badania nad agresją w szkole wykazały również, iż zaniechanie działań zapobiegawczych, szczególnie brak szybkiej i stanowczej reakcji kadry pedagogicznej na przejawy przemocy, sprzyja wytworzeniu się w szkole tzw. „kultury przemocy”, co prowadzi do nieuchronnej destrukcji całego środowiska społecznego. Sprawcy czują się bezkarni, a ofiary bezradne. Ofiarami przemocy stają się z czasem nie tylko uczniowie, ale także nauczyciele i pozostali pracownicy. U nauczycieli będących obiektem agresji uczniowskiej i z coraz większym trudem usiłujących zdyscyplinować wychowanków szybciej pojawia się </a:t>
            </a:r>
            <a:r>
              <a:rPr lang="pl-PL" b="1" i="1" dirty="0" smtClean="0"/>
              <a:t>zespół wypalenia zawodowego</a:t>
            </a:r>
            <a:r>
              <a:rPr lang="pl-PL" dirty="0"/>
              <a:t> </a:t>
            </a:r>
            <a:r>
              <a:rPr lang="pl-PL" dirty="0" smtClean="0"/>
              <a:t>ze znanymi konsekwencjami zdrowotnymi. Stopniowo szkoła traci zdolność radzenia sobie z problemami, które zaczynają ją przerastać i staje się </a:t>
            </a:r>
            <a:r>
              <a:rPr lang="pl-PL" b="1" dirty="0" smtClean="0"/>
              <a:t>instytucją dysfunkcyjną</a:t>
            </a:r>
            <a:r>
              <a:rPr lang="pl-PL" dirty="0" smtClean="0"/>
              <a:t>. Przestaje bowiem pełnić lub pełni coraz gorzej swe podstawowe funkcje.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9530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    Agresja i przemoc, podobnie jak inne zachowania problemowe młodzieży, jest uwarunkowana wieloma </a:t>
            </a:r>
            <a:r>
              <a:rPr lang="pl-PL" b="1" i="1" dirty="0" smtClean="0"/>
              <a:t>czynnikami ryzyka i czynnikami chroniącymi</a:t>
            </a:r>
            <a:r>
              <a:rPr lang="pl-PL" b="1" dirty="0"/>
              <a:t>:</a:t>
            </a:r>
            <a:r>
              <a:rPr lang="pl-PL" b="1" dirty="0" smtClean="0"/>
              <a:t> </a:t>
            </a:r>
            <a:r>
              <a:rPr lang="pl-PL" dirty="0" smtClean="0"/>
              <a:t>indywidualnymi, rodzinnymi, środowiskowymi, w tym obecnymi w szkole, a także różnymi wydarzeniami i sytuacjami życiowymi. Czynniki te wyjaśniają, dlaczego taki problem występuje i dlaczego niektóre jednostki lub grupy angażują się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smtClean="0"/>
              <a:t>w zachowania </a:t>
            </a:r>
            <a:r>
              <a:rPr lang="pl-PL" dirty="0" err="1" smtClean="0"/>
              <a:t>przemocowe</a:t>
            </a:r>
            <a:r>
              <a:rPr lang="pl-PL" dirty="0" smtClean="0"/>
              <a:t> albo stają się ofiarami przemocy. </a:t>
            </a:r>
            <a:r>
              <a:rPr lang="pl-PL" b="1" i="1" dirty="0" smtClean="0"/>
              <a:t>Czynniki ryzyka </a:t>
            </a:r>
            <a:r>
              <a:rPr lang="pl-PL" dirty="0" smtClean="0"/>
              <a:t>zwiększają prawdopodobieństwo pojawienia się agresji, natomiast </a:t>
            </a:r>
            <a:r>
              <a:rPr lang="pl-PL" b="1" i="1" dirty="0" smtClean="0"/>
              <a:t>czynniki chroniące</a:t>
            </a:r>
            <a:r>
              <a:rPr lang="pl-PL" dirty="0" smtClean="0"/>
              <a:t> osłabiają działanie </a:t>
            </a:r>
            <a:r>
              <a:rPr lang="pl-PL" b="1" i="1" dirty="0" smtClean="0"/>
              <a:t>czynników ryzyka </a:t>
            </a:r>
            <a:r>
              <a:rPr lang="pl-PL" dirty="0" smtClean="0"/>
              <a:t>i zmniejszają prawdopodobieństwo pojawienia się podobnych </a:t>
            </a:r>
            <a:r>
              <a:rPr lang="pl-PL" dirty="0" err="1" smtClean="0"/>
              <a:t>zachowań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020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856</TotalTime>
  <Words>3901</Words>
  <Application>Microsoft Office PowerPoint</Application>
  <PresentationFormat>Panoramiczny</PresentationFormat>
  <Paragraphs>283</Paragraphs>
  <Slides>34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9" baseType="lpstr">
      <vt:lpstr>Arial</vt:lpstr>
      <vt:lpstr>Times New Roman</vt:lpstr>
      <vt:lpstr>Trebuchet MS</vt:lpstr>
      <vt:lpstr>Wingdings 3</vt:lpstr>
      <vt:lpstr>Faseta</vt:lpstr>
      <vt:lpstr>     Przeciwdziałanie agresji i przemocy                     w szkole.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Przeciwdziałanie agresji i przemocy w szkole.</dc:title>
  <dc:creator>SOSW</dc:creator>
  <cp:lastModifiedBy>SOSW</cp:lastModifiedBy>
  <cp:revision>73</cp:revision>
  <cp:lastPrinted>2015-02-10T12:38:54Z</cp:lastPrinted>
  <dcterms:created xsi:type="dcterms:W3CDTF">2015-01-02T13:01:11Z</dcterms:created>
  <dcterms:modified xsi:type="dcterms:W3CDTF">2015-02-10T12:39:55Z</dcterms:modified>
</cp:coreProperties>
</file>