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46E68-F51F-4EA7-8665-4800BE995320}" type="datetimeFigureOut">
              <a:rPr lang="pl-PL" smtClean="0"/>
              <a:t>2015-10-09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8C1C-B998-439D-9A5D-7B5AEB8077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957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46E68-F51F-4EA7-8665-4800BE995320}" type="datetimeFigureOut">
              <a:rPr lang="pl-PL" smtClean="0"/>
              <a:t>2015-10-09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8C1C-B998-439D-9A5D-7B5AEB8077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7287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46E68-F51F-4EA7-8665-4800BE995320}" type="datetimeFigureOut">
              <a:rPr lang="pl-PL" smtClean="0"/>
              <a:t>2015-10-09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8C1C-B998-439D-9A5D-7B5AEB807788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4052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46E68-F51F-4EA7-8665-4800BE995320}" type="datetimeFigureOut">
              <a:rPr lang="pl-PL" smtClean="0"/>
              <a:t>2015-10-09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8C1C-B998-439D-9A5D-7B5AEB8077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5300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46E68-F51F-4EA7-8665-4800BE995320}" type="datetimeFigureOut">
              <a:rPr lang="pl-PL" smtClean="0"/>
              <a:t>2015-10-09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8C1C-B998-439D-9A5D-7B5AEB807788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8264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46E68-F51F-4EA7-8665-4800BE995320}" type="datetimeFigureOut">
              <a:rPr lang="pl-PL" smtClean="0"/>
              <a:t>2015-10-09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8C1C-B998-439D-9A5D-7B5AEB8077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1436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46E68-F51F-4EA7-8665-4800BE995320}" type="datetimeFigureOut">
              <a:rPr lang="pl-PL" smtClean="0"/>
              <a:t>2015-10-09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8C1C-B998-439D-9A5D-7B5AEB8077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7865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46E68-F51F-4EA7-8665-4800BE995320}" type="datetimeFigureOut">
              <a:rPr lang="pl-PL" smtClean="0"/>
              <a:t>2015-10-09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8C1C-B998-439D-9A5D-7B5AEB8077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821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46E68-F51F-4EA7-8665-4800BE995320}" type="datetimeFigureOut">
              <a:rPr lang="pl-PL" smtClean="0"/>
              <a:t>2015-10-09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8C1C-B998-439D-9A5D-7B5AEB8077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5761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46E68-F51F-4EA7-8665-4800BE995320}" type="datetimeFigureOut">
              <a:rPr lang="pl-PL" smtClean="0"/>
              <a:t>2015-10-09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8C1C-B998-439D-9A5D-7B5AEB8077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284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46E68-F51F-4EA7-8665-4800BE995320}" type="datetimeFigureOut">
              <a:rPr lang="pl-PL" smtClean="0"/>
              <a:t>2015-10-09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8C1C-B998-439D-9A5D-7B5AEB8077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156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46E68-F51F-4EA7-8665-4800BE995320}" type="datetimeFigureOut">
              <a:rPr lang="pl-PL" smtClean="0"/>
              <a:t>2015-10-09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8C1C-B998-439D-9A5D-7B5AEB8077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5213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46E68-F51F-4EA7-8665-4800BE995320}" type="datetimeFigureOut">
              <a:rPr lang="pl-PL" smtClean="0"/>
              <a:t>2015-10-09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8C1C-B998-439D-9A5D-7B5AEB8077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4693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46E68-F51F-4EA7-8665-4800BE995320}" type="datetimeFigureOut">
              <a:rPr lang="pl-PL" smtClean="0"/>
              <a:t>2015-10-09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8C1C-B998-439D-9A5D-7B5AEB8077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0616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46E68-F51F-4EA7-8665-4800BE995320}" type="datetimeFigureOut">
              <a:rPr lang="pl-PL" smtClean="0"/>
              <a:t>2015-10-09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8C1C-B998-439D-9A5D-7B5AEB8077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709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8C1C-B998-439D-9A5D-7B5AEB807788}" type="slidenum">
              <a:rPr lang="pl-PL" smtClean="0"/>
              <a:t>‹#›</a:t>
            </a:fld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46E68-F51F-4EA7-8665-4800BE995320}" type="datetimeFigureOut">
              <a:rPr lang="pl-PL" smtClean="0"/>
              <a:t>2015-10-09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4677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6E68-F51F-4EA7-8665-4800BE995320}" type="datetimeFigureOut">
              <a:rPr lang="pl-PL" smtClean="0"/>
              <a:t>2015-10-09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C0F8C1C-B998-439D-9A5D-7B5AEB8077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564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002060"/>
                </a:solidFill>
              </a:rPr>
              <a:t>Planowanie pracy nauczyciela</a:t>
            </a:r>
            <a:endParaRPr lang="pl-P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79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002060"/>
                </a:solidFill>
              </a:rPr>
              <a:t>PODSTAWA PROGRAMOWA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>
                <a:solidFill>
                  <a:srgbClr val="002060"/>
                </a:solidFill>
              </a:rPr>
              <a:t>1. Cele ogólne – czego mamy nauczyć</a:t>
            </a:r>
          </a:p>
          <a:p>
            <a:r>
              <a:rPr lang="pl-PL" sz="2400" dirty="0" smtClean="0">
                <a:solidFill>
                  <a:srgbClr val="002060"/>
                </a:solidFill>
              </a:rPr>
              <a:t>2.  Treści programowe – realizując je mamy nauczyć umiejętności zapisanych w celach ogólnych</a:t>
            </a:r>
          </a:p>
          <a:p>
            <a:endParaRPr lang="pl-PL" sz="2400" dirty="0">
              <a:solidFill>
                <a:srgbClr val="002060"/>
              </a:solidFill>
            </a:endParaRPr>
          </a:p>
          <a:p>
            <a:r>
              <a:rPr lang="pl-PL" sz="2400" dirty="0" smtClean="0">
                <a:solidFill>
                  <a:srgbClr val="002060"/>
                </a:solidFill>
              </a:rPr>
              <a:t>Trzeba tak zaplanować pracę, aby realizując treści programowe zrealizować na danym etapie kształcenia wszystkie cele ogólne</a:t>
            </a:r>
            <a:endParaRPr lang="pl-PL" sz="2400" dirty="0">
              <a:solidFill>
                <a:srgbClr val="002060"/>
              </a:solidFill>
            </a:endParaRPr>
          </a:p>
          <a:p>
            <a:endParaRPr lang="pl-PL" sz="2400" dirty="0" smtClean="0">
              <a:solidFill>
                <a:srgbClr val="002060"/>
              </a:solidFill>
            </a:endParaRPr>
          </a:p>
          <a:p>
            <a:endParaRPr lang="pl-PL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35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002060"/>
                </a:solidFill>
              </a:rPr>
              <a:t>PROGRAMY NAUCZANIA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1. Wybór nie może być przypadkowy</a:t>
            </a:r>
          </a:p>
          <a:p>
            <a:r>
              <a:rPr lang="pl-PL" sz="2400" dirty="0" smtClean="0"/>
              <a:t>2. Wybierając program kierujemy się </a:t>
            </a:r>
          </a:p>
          <a:p>
            <a:r>
              <a:rPr lang="pl-PL" sz="2400" dirty="0" smtClean="0"/>
              <a:t>- potencjałem uczniów, którzy do nas trafiają</a:t>
            </a:r>
          </a:p>
          <a:p>
            <a:r>
              <a:rPr lang="pl-PL" sz="2400" dirty="0" smtClean="0"/>
              <a:t>- własnym przekonaniem, że to program właściwy dla nas</a:t>
            </a:r>
          </a:p>
          <a:p>
            <a:endParaRPr lang="pl-PL" sz="2400" dirty="0"/>
          </a:p>
          <a:p>
            <a:r>
              <a:rPr lang="pl-PL" sz="2400" dirty="0" smtClean="0"/>
              <a:t>Ideałem byłoby, żeby nauczyciele sami pisali programy, na których będą pracować.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6023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002060"/>
                </a:solidFill>
              </a:rPr>
              <a:t>PLANY PRACY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930399"/>
            <a:ext cx="8596668" cy="4110963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rgbClr val="002060"/>
                </a:solidFill>
              </a:rPr>
              <a:t>Powinny być napisane przez nauczyciela prowadzącego  i uwzględniać</a:t>
            </a:r>
          </a:p>
          <a:p>
            <a:r>
              <a:rPr lang="pl-PL" sz="2400" dirty="0" smtClean="0">
                <a:solidFill>
                  <a:srgbClr val="002060"/>
                </a:solidFill>
              </a:rPr>
              <a:t>1. predyspozycje i możliwości intelektualne uczniów</a:t>
            </a:r>
          </a:p>
          <a:p>
            <a:r>
              <a:rPr lang="pl-PL" sz="2400" dirty="0" smtClean="0">
                <a:solidFill>
                  <a:srgbClr val="002060"/>
                </a:solidFill>
              </a:rPr>
              <a:t>2. właściwe dla danej grupy tempo pracy</a:t>
            </a:r>
          </a:p>
          <a:p>
            <a:r>
              <a:rPr lang="pl-PL" sz="2400" dirty="0" smtClean="0">
                <a:solidFill>
                  <a:srgbClr val="002060"/>
                </a:solidFill>
              </a:rPr>
              <a:t>3. możliwości nauczyciela </a:t>
            </a:r>
          </a:p>
          <a:p>
            <a:r>
              <a:rPr lang="pl-PL" sz="2400" dirty="0" smtClean="0">
                <a:solidFill>
                  <a:srgbClr val="002060"/>
                </a:solidFill>
              </a:rPr>
              <a:t>- środki dydaktyczne</a:t>
            </a:r>
          </a:p>
          <a:p>
            <a:r>
              <a:rPr lang="pl-PL" sz="2400" dirty="0" smtClean="0">
                <a:solidFill>
                  <a:srgbClr val="002060"/>
                </a:solidFill>
              </a:rPr>
              <a:t>- ilość godzin przeznaczonych na realizację</a:t>
            </a:r>
          </a:p>
          <a:p>
            <a:endParaRPr lang="pl-PL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2400" dirty="0" smtClean="0">
              <a:solidFill>
                <a:srgbClr val="002060"/>
              </a:solidFill>
            </a:endParaRPr>
          </a:p>
          <a:p>
            <a:endParaRPr lang="pl-PL" sz="2400" dirty="0">
              <a:solidFill>
                <a:srgbClr val="002060"/>
              </a:solidFill>
            </a:endParaRPr>
          </a:p>
          <a:p>
            <a:endParaRPr lang="pl-PL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30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002060"/>
                </a:solidFill>
              </a:rPr>
              <a:t>PODRĘCZNIK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584101"/>
            <a:ext cx="8596668" cy="4457261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rgbClr val="002060"/>
                </a:solidFill>
              </a:rPr>
              <a:t>Podręcznik ma wspomagać pracę nauczyciela, a nie uczyć. Powinien inspirować, a nie ograniczać.</a:t>
            </a:r>
            <a:endParaRPr lang="pl-PL" sz="2400" dirty="0">
              <a:solidFill>
                <a:srgbClr val="002060"/>
              </a:solidFill>
            </a:endParaRPr>
          </a:p>
          <a:p>
            <a:r>
              <a:rPr lang="pl-PL" sz="2400" dirty="0" smtClean="0">
                <a:solidFill>
                  <a:srgbClr val="002060"/>
                </a:solidFill>
              </a:rPr>
              <a:t>Dużo cenniejsze w procesie nauczania są: </a:t>
            </a:r>
          </a:p>
          <a:p>
            <a:pPr>
              <a:buFontTx/>
              <a:buChar char="-"/>
            </a:pPr>
            <a:r>
              <a:rPr lang="pl-PL" sz="2400" dirty="0" smtClean="0">
                <a:solidFill>
                  <a:srgbClr val="002060"/>
                </a:solidFill>
              </a:rPr>
              <a:t>samodzielnie tworzone przez nauczyciela karty pracy (pod     kątem konkretnej grupy uczniów)</a:t>
            </a:r>
          </a:p>
          <a:p>
            <a:pPr>
              <a:buFontTx/>
              <a:buChar char="-"/>
            </a:pPr>
            <a:r>
              <a:rPr lang="pl-PL" sz="2400" dirty="0" smtClean="0">
                <a:solidFill>
                  <a:srgbClr val="002060"/>
                </a:solidFill>
              </a:rPr>
              <a:t>własne pomysły na przekazywanie uczniom wiedzy</a:t>
            </a:r>
          </a:p>
          <a:p>
            <a:pPr>
              <a:buFontTx/>
              <a:buChar char="-"/>
            </a:pPr>
            <a:r>
              <a:rPr lang="pl-PL" sz="2400" dirty="0" smtClean="0">
                <a:solidFill>
                  <a:srgbClr val="002060"/>
                </a:solidFill>
              </a:rPr>
              <a:t>stosowanie różnorodnych środków dydaktycznych (w tym multimedialnych)</a:t>
            </a:r>
          </a:p>
          <a:p>
            <a:r>
              <a:rPr lang="pl-PL" sz="2400" dirty="0" smtClean="0">
                <a:solidFill>
                  <a:srgbClr val="002060"/>
                </a:solidFill>
              </a:rPr>
              <a:t>Korzystanie z Internetu: YouTube, </a:t>
            </a:r>
            <a:r>
              <a:rPr lang="pl-PL" sz="2400" dirty="0" smtClean="0">
                <a:solidFill>
                  <a:srgbClr val="002060"/>
                </a:solidFill>
              </a:rPr>
              <a:t>e-podręczniki, wolne podręczniki </a:t>
            </a:r>
            <a:endParaRPr lang="pl-PL" sz="2400" dirty="0">
              <a:solidFill>
                <a:srgbClr val="002060"/>
              </a:solidFill>
            </a:endParaRPr>
          </a:p>
          <a:p>
            <a:endParaRPr lang="pl-PL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pl-PL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0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002060"/>
                </a:solidFill>
              </a:rPr>
              <a:t>OCENIANIE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>
            <a:normAutofit/>
          </a:bodyPr>
          <a:lstStyle/>
          <a:p>
            <a:r>
              <a:rPr lang="pl-PL" sz="2400" dirty="0" smtClean="0"/>
              <a:t>Powinno mieć charakter motywujący i wspierający ucznia (podkreślamy dobre strony)</a:t>
            </a:r>
          </a:p>
          <a:p>
            <a:endParaRPr lang="pl-PL" sz="2400" dirty="0"/>
          </a:p>
          <a:p>
            <a:r>
              <a:rPr lang="pl-PL" sz="2400" dirty="0" smtClean="0"/>
              <a:t>Na każdej lekcji, w każdej sytuacji dydaktycznej (nie koniecznie ocena)</a:t>
            </a:r>
          </a:p>
          <a:p>
            <a:endParaRPr lang="pl-PL" sz="2400" dirty="0"/>
          </a:p>
          <a:p>
            <a:r>
              <a:rPr lang="pl-PL" sz="2400" dirty="0" smtClean="0"/>
              <a:t>W budowie PZO dobrze byłoby wykorzystywać jedną z taksonomii celów nauczania np. Niemierki (zapamiętywanie</a:t>
            </a:r>
            <a:r>
              <a:rPr lang="pl-PL" sz="2400" dirty="0"/>
              <a:t>, zrozumienie, zastosowanie w sytuacjach typowych, zastosowanie w sytuacjach </a:t>
            </a:r>
            <a:r>
              <a:rPr lang="pl-PL" sz="2400" dirty="0" smtClean="0"/>
              <a:t>problemowych), wtedy łatwo zbudować dobre PZO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6423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80563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NAUCZANIE</a:t>
            </a:r>
            <a:endParaRPr lang="pl-P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481071"/>
            <a:ext cx="8596668" cy="4560292"/>
          </a:xfrm>
        </p:spPr>
        <p:txBody>
          <a:bodyPr>
            <a:normAutofit/>
          </a:bodyPr>
          <a:lstStyle/>
          <a:p>
            <a:r>
              <a:rPr lang="pl-PL" sz="2400" dirty="0" smtClean="0"/>
              <a:t>Na początku lekcji określamy na co uczeń ma zwrócić uwagę (co chcemy by uczniowie potrafili po lekcji) i w podsumowaniu lekcji wracamy do tego, uczniowie muszą mieć świadomość co jest najważniejsze wtedy to zapamiętają.</a:t>
            </a:r>
          </a:p>
          <a:p>
            <a:r>
              <a:rPr lang="pl-PL" sz="2400" dirty="0" smtClean="0"/>
              <a:t>Zawsze nawiązujemy do tego co uczniowie już znają</a:t>
            </a:r>
          </a:p>
          <a:p>
            <a:r>
              <a:rPr lang="pl-PL" sz="2400" dirty="0" smtClean="0"/>
              <a:t>Nie stawiamy przed uczniem zbyt trudnych zadań, ponieważ go to zniechęca, stosujemy zasadę stopniowania trudności</a:t>
            </a:r>
          </a:p>
          <a:p>
            <a:r>
              <a:rPr lang="pl-PL" sz="2400" dirty="0"/>
              <a:t>Nie stawiamy przed uczniem </a:t>
            </a:r>
            <a:r>
              <a:rPr lang="pl-PL" sz="2400" dirty="0" smtClean="0"/>
              <a:t>zadań, które przekraczają jego możliwości rozwojowe</a:t>
            </a:r>
          </a:p>
          <a:p>
            <a:endParaRPr lang="pl-PL" sz="2400" dirty="0" smtClean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690061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901521"/>
            <a:ext cx="8596668" cy="5139841"/>
          </a:xfrm>
        </p:spPr>
        <p:txBody>
          <a:bodyPr>
            <a:normAutofit/>
          </a:bodyPr>
          <a:lstStyle/>
          <a:p>
            <a:r>
              <a:rPr lang="pl-PL" sz="2400" dirty="0"/>
              <a:t>Pokazujemy uczniowi różne drogi dojścia do celu i zostawiamy mu prawo </a:t>
            </a:r>
            <a:r>
              <a:rPr lang="pl-PL" sz="2400" dirty="0" smtClean="0"/>
              <a:t>wyboru.</a:t>
            </a:r>
          </a:p>
          <a:p>
            <a:r>
              <a:rPr lang="pl-PL" sz="2400" dirty="0" smtClean="0"/>
              <a:t>Jak najczęściej powracamy do metody czynnościowej w nauczaniu matematyki</a:t>
            </a:r>
          </a:p>
          <a:p>
            <a:r>
              <a:rPr lang="pl-PL" sz="2400" dirty="0" smtClean="0"/>
              <a:t>Zwracamy uwagę by w zadaniach nie było zbyt wielu informacji, które nie są potrzebne do rozwiązania </a:t>
            </a:r>
          </a:p>
          <a:p>
            <a:r>
              <a:rPr lang="pl-PL" sz="2400" dirty="0" smtClean="0"/>
              <a:t>Treść zadań nie powinna być zbyt rozbudowana bo to utrudnia ich analizę</a:t>
            </a:r>
          </a:p>
          <a:p>
            <a:r>
              <a:rPr lang="pl-PL" sz="2400" dirty="0" smtClean="0"/>
              <a:t>Pytania formułujemy precyzyjnie bo uczeń nie zawsze zgadnie o co nam chodzi.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889424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8099"/>
          <a:stretch/>
        </p:blipFill>
        <p:spPr>
          <a:xfrm>
            <a:off x="2048490" y="1457146"/>
            <a:ext cx="6335656" cy="4281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51131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168</TotalTime>
  <Words>391</Words>
  <Application>Microsoft Office PowerPoint</Application>
  <PresentationFormat>Panoramiczny</PresentationFormat>
  <Paragraphs>46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Faseta</vt:lpstr>
      <vt:lpstr>Planowanie pracy nauczyciela</vt:lpstr>
      <vt:lpstr>PODSTAWA PROGRAMOWA</vt:lpstr>
      <vt:lpstr>PROGRAMY NAUCZANIA</vt:lpstr>
      <vt:lpstr>PLANY PRACY</vt:lpstr>
      <vt:lpstr>PODRĘCZNIK</vt:lpstr>
      <vt:lpstr>OCENIANIE</vt:lpstr>
      <vt:lpstr>NAUCZANIE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Planowanie pracy mauczyciela</dc:title>
  <dc:creator>Iwona Dejnakowska</dc:creator>
  <cp:lastModifiedBy>Iwona Dejnakowska</cp:lastModifiedBy>
  <cp:revision>19</cp:revision>
  <dcterms:created xsi:type="dcterms:W3CDTF">2015-10-08T06:18:36Z</dcterms:created>
  <dcterms:modified xsi:type="dcterms:W3CDTF">2015-10-09T10:38:57Z</dcterms:modified>
</cp:coreProperties>
</file>