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63" r:id="rId5"/>
    <p:sldId id="262" r:id="rId6"/>
    <p:sldId id="258" r:id="rId7"/>
    <p:sldId id="268" r:id="rId8"/>
    <p:sldId id="259" r:id="rId9"/>
    <p:sldId id="264" r:id="rId10"/>
    <p:sldId id="260" r:id="rId11"/>
    <p:sldId id="279" r:id="rId12"/>
    <p:sldId id="265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06" autoAdjust="0"/>
    <p:restoredTop sz="94660"/>
  </p:normalViewPr>
  <p:slideViewPr>
    <p:cSldViewPr snapToGrid="0">
      <p:cViewPr varScale="1">
        <p:scale>
          <a:sx n="74" d="100"/>
          <a:sy n="74" d="100"/>
        </p:scale>
        <p:origin x="58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11506-4EC8-4918-8723-7149E5AA1867}" type="datetimeFigureOut">
              <a:rPr lang="pl-PL" smtClean="0"/>
              <a:t>2014-11-27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6B40-9104-4E90-822F-E87569CD16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1335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11506-4EC8-4918-8723-7149E5AA1867}" type="datetimeFigureOut">
              <a:rPr lang="pl-PL" smtClean="0"/>
              <a:t>2014-11-27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6B40-9104-4E90-822F-E87569CD16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0345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11506-4EC8-4918-8723-7149E5AA1867}" type="datetimeFigureOut">
              <a:rPr lang="pl-PL" smtClean="0"/>
              <a:t>2014-11-27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6B40-9104-4E90-822F-E87569CD162B}" type="slidenum">
              <a:rPr lang="pl-PL" smtClean="0"/>
              <a:t>‹#›</a:t>
            </a:fld>
            <a:endParaRPr lang="pl-P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3532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11506-4EC8-4918-8723-7149E5AA1867}" type="datetimeFigureOut">
              <a:rPr lang="pl-PL" smtClean="0"/>
              <a:t>2014-11-27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6B40-9104-4E90-822F-E87569CD16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5051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11506-4EC8-4918-8723-7149E5AA1867}" type="datetimeFigureOut">
              <a:rPr lang="pl-PL" smtClean="0"/>
              <a:t>2014-11-27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6B40-9104-4E90-822F-E87569CD162B}" type="slidenum">
              <a:rPr lang="pl-PL" smtClean="0"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887367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11506-4EC8-4918-8723-7149E5AA1867}" type="datetimeFigureOut">
              <a:rPr lang="pl-PL" smtClean="0"/>
              <a:t>2014-11-27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6B40-9104-4E90-822F-E87569CD16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482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11506-4EC8-4918-8723-7149E5AA1867}" type="datetimeFigureOut">
              <a:rPr lang="pl-PL" smtClean="0"/>
              <a:t>2014-11-27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6B40-9104-4E90-822F-E87569CD16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52764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11506-4EC8-4918-8723-7149E5AA1867}" type="datetimeFigureOut">
              <a:rPr lang="pl-PL" smtClean="0"/>
              <a:t>2014-11-27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6B40-9104-4E90-822F-E87569CD16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4091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11506-4EC8-4918-8723-7149E5AA1867}" type="datetimeFigureOut">
              <a:rPr lang="pl-PL" smtClean="0"/>
              <a:t>2014-11-27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6B40-9104-4E90-822F-E87569CD16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5437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11506-4EC8-4918-8723-7149E5AA1867}" type="datetimeFigureOut">
              <a:rPr lang="pl-PL" smtClean="0"/>
              <a:t>2014-11-27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6B40-9104-4E90-822F-E87569CD16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2816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11506-4EC8-4918-8723-7149E5AA1867}" type="datetimeFigureOut">
              <a:rPr lang="pl-PL" smtClean="0"/>
              <a:t>2014-11-27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6B40-9104-4E90-822F-E87569CD16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5037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11506-4EC8-4918-8723-7149E5AA1867}" type="datetimeFigureOut">
              <a:rPr lang="pl-PL" smtClean="0"/>
              <a:t>2014-11-27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6B40-9104-4E90-822F-E87569CD16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5971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11506-4EC8-4918-8723-7149E5AA1867}" type="datetimeFigureOut">
              <a:rPr lang="pl-PL" smtClean="0"/>
              <a:t>2014-11-27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6B40-9104-4E90-822F-E87569CD16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0340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11506-4EC8-4918-8723-7149E5AA1867}" type="datetimeFigureOut">
              <a:rPr lang="pl-PL" smtClean="0"/>
              <a:t>2014-11-27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6B40-9104-4E90-822F-E87569CD16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79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11506-4EC8-4918-8723-7149E5AA1867}" type="datetimeFigureOut">
              <a:rPr lang="pl-PL" smtClean="0"/>
              <a:t>2014-11-27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6B40-9104-4E90-822F-E87569CD16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8933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11506-4EC8-4918-8723-7149E5AA1867}" type="datetimeFigureOut">
              <a:rPr lang="pl-PL" smtClean="0"/>
              <a:t>2014-11-27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6B40-9104-4E90-822F-E87569CD16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7296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11506-4EC8-4918-8723-7149E5AA1867}" type="datetimeFigureOut">
              <a:rPr lang="pl-PL" smtClean="0"/>
              <a:t>2014-11-27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6D76B40-9104-4E90-822F-E87569CD16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8370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21724" y="837127"/>
            <a:ext cx="9144000" cy="4881093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pl-PL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PODNIESIENIE JAKOŚCI KSZTAŁCENIA </a:t>
            </a:r>
            <a:r>
              <a:rPr lang="pl-PL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SZKOŁACH PONADGIMNAZJALNYCH </a:t>
            </a:r>
            <a:r>
              <a:rPr lang="pl-PL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ZAKRESIE UMIEJĘTNOŚCI OKREŚLONYCH </a:t>
            </a:r>
            <a:r>
              <a:rPr lang="pl-PL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PODSTAWIE PROGRAMOWEJ </a:t>
            </a:r>
            <a:r>
              <a:rPr lang="pl-PL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 </a:t>
            </a:r>
            <a:r>
              <a:rPr lang="pl-PL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SZCZEGÓLNYM UWZGLĘDNIENIEM UMIEJĘTNOŚCI W ZAKRESIE MATEMATYKI</a:t>
            </a:r>
            <a:br>
              <a:rPr lang="pl-PL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06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61682" y="1403797"/>
            <a:ext cx="10515600" cy="419361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Zadaniem szkoły prowadzącej kształcenie zawodowe jest powiązanie kształcenia zawodowego z kształceniem ogólnym. </a:t>
            </a:r>
            <a:endParaRPr lang="pl-PL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Będzie 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ono miało miejsce w szkołach prowadzących kształcenie zawodowe, jeżeli zostanie prawidłowo zaplanowana i wdrożona korelacja w procesie nauczania. </a:t>
            </a:r>
          </a:p>
          <a:p>
            <a:pPr marL="0" indent="0">
              <a:lnSpc>
                <a:spcPct val="150000"/>
              </a:lnSpc>
              <a:buNone/>
            </a:pPr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55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80623" y="373487"/>
            <a:ext cx="10515600" cy="60788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Uczeń</a:t>
            </a:r>
          </a:p>
          <a:p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oblicza 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błąd bezwzględny i błąd względny 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przybliżenia</a:t>
            </a:r>
          </a:p>
          <a:p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rozwiązuje nierówności kwadratowe z jedną 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niewiadomą</a:t>
            </a:r>
          </a:p>
          <a:p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interpretuje współczynniki występujące we wzorze funkcji kwadratowej w postaci kanonicznej, w postaci ogólnej i w postaci iloczynowej (o ile istnieje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stosuje proste zależności między funkcjami trygonometrycznymi:              sin</a:t>
            </a:r>
            <a:r>
              <a:rPr lang="pl-PL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 + cos</a:t>
            </a:r>
            <a:r>
              <a:rPr lang="pl-PL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 = 1, </a:t>
            </a: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tg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α = sin α / cos α, oraz 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sin(90º 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α) = cos α</a:t>
            </a:r>
            <a:endParaRPr lang="pl-PL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stosuje trygonometrię do obliczeń długości odcinków, miar kątów, pól powierzchni i 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objętości</a:t>
            </a:r>
            <a:endParaRPr lang="pl-P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oblicza średnią arytmetyczną, średnią ważoną i medianę (także w przypadku danych pogrupowanych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pl-P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66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1247"/>
          </a:xfrm>
        </p:spPr>
        <p:txBody>
          <a:bodyPr>
            <a:normAutofit/>
          </a:bodyPr>
          <a:lstStyle/>
          <a:p>
            <a:r>
              <a:rPr lang="pl-P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KORELACJA</a:t>
            </a:r>
            <a:endParaRPr lang="pl-PL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29107" y="136198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obowiązującej 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podstawie programowej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 matematyki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dla IV etapu nauczania korelacja może 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dotyczyć tylko wybranych 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treści</a:t>
            </a:r>
          </a:p>
          <a:p>
            <a:pPr marL="0" indent="0">
              <a:buNone/>
            </a:pPr>
            <a:endParaRPr lang="pl-P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Uczeń wykonuje 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obliczenia procentowe, </a:t>
            </a:r>
            <a:r>
              <a:rPr lang="pl-PL" sz="2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oblicza podatki, zysk z lokat (również złożonych na procent składany i na okres krótszy niż rok);</a:t>
            </a:r>
          </a:p>
          <a:p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Uczeń odczytuje 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interpretuje dane przedstawione w postaci diagramów, wykresów i 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tabel.</a:t>
            </a:r>
            <a:endParaRPr lang="pl-P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19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579584"/>
          </a:xfrm>
        </p:spPr>
        <p:txBody>
          <a:bodyPr>
            <a:normAutofit/>
          </a:bodyPr>
          <a:lstStyle/>
          <a:p>
            <a:r>
              <a:rPr lang="pl-P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KORELACJA Z MATEMATYKĄ</a:t>
            </a:r>
            <a:br>
              <a:rPr lang="pl-P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Uczeń odczytuje i interpretuje dane przedstawione w postaci diagramów, wykresów i tabel</a:t>
            </a:r>
            <a:r>
              <a:rPr lang="pl-PL" sz="28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- IV etap nauczania</a:t>
            </a:r>
            <a:endParaRPr lang="pl-PL" sz="28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Symbol zastępczy zawartości 3"/>
          <p:cNvPicPr>
            <a:picLocks noGrp="1"/>
          </p:cNvPicPr>
          <p:nvPr>
            <p:ph idx="1"/>
          </p:nvPr>
        </p:nvPicPr>
        <p:blipFill rotWithShape="1">
          <a:blip r:embed="rId2"/>
          <a:srcRect l="7110" t="32346" r="22288" b="13547"/>
          <a:stretch/>
        </p:blipFill>
        <p:spPr bwMode="auto">
          <a:xfrm>
            <a:off x="1155206" y="1918952"/>
            <a:ext cx="9096378" cy="41209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7327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42951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pl-P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Umiejętności praktyczne:</a:t>
            </a:r>
            <a:br>
              <a:rPr lang="pl-P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8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ważenie</a:t>
            </a:r>
            <a:br>
              <a:rPr lang="pl-PL" sz="28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8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odmierzanie produktów</a:t>
            </a:r>
            <a:endParaRPr lang="pl-PL" sz="28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Symbol zastępczy zawartości 4"/>
          <p:cNvPicPr>
            <a:picLocks noGrp="1"/>
          </p:cNvPicPr>
          <p:nvPr>
            <p:ph idx="1"/>
          </p:nvPr>
        </p:nvPicPr>
        <p:blipFill rotWithShape="1">
          <a:blip r:embed="rId2"/>
          <a:srcRect l="4795" t="18526" r="17824" b="32660"/>
          <a:stretch/>
        </p:blipFill>
        <p:spPr bwMode="auto">
          <a:xfrm>
            <a:off x="677862" y="1755082"/>
            <a:ext cx="9470689" cy="38706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1949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199" y="611541"/>
            <a:ext cx="10515600" cy="1734131"/>
          </a:xfrm>
        </p:spPr>
        <p:txBody>
          <a:bodyPr>
            <a:normAutofit/>
          </a:bodyPr>
          <a:lstStyle/>
          <a:p>
            <a:r>
              <a:rPr lang="pl-PL" sz="31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Uczeń stosuje </a:t>
            </a:r>
            <a:r>
              <a:rPr lang="pl-PL" sz="31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obliczenia na liczbach wymiernych do rozwiązywania </a:t>
            </a:r>
            <a:r>
              <a:rPr lang="pl-PL" sz="31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problemów w </a:t>
            </a:r>
            <a:r>
              <a:rPr lang="pl-PL" sz="31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kontekście </a:t>
            </a:r>
            <a:r>
              <a:rPr lang="pl-PL" sz="31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praktycznym </a:t>
            </a:r>
            <a:r>
              <a:rPr lang="pl-PL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umiejętność z gimnazjum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/>
          </p:cNvPicPr>
          <p:nvPr>
            <p:ph idx="1"/>
          </p:nvPr>
        </p:nvPicPr>
        <p:blipFill rotWithShape="1">
          <a:blip r:embed="rId2"/>
          <a:srcRect l="18022" t="29994" r="20966" b="33837"/>
          <a:stretch/>
        </p:blipFill>
        <p:spPr bwMode="auto">
          <a:xfrm>
            <a:off x="838199" y="2345672"/>
            <a:ext cx="9530366" cy="34133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210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41826" y="455277"/>
            <a:ext cx="10515600" cy="1901557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pl-PL" sz="31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Uczeń </a:t>
            </a:r>
            <a:r>
              <a:rPr lang="pl-PL" sz="31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oblicza pola i obwody trójkątów i </a:t>
            </a:r>
            <a:r>
              <a:rPr lang="pl-PL" sz="31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czworokątów</a:t>
            </a:r>
            <a:r>
              <a:rPr lang="pl-PL" sz="31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31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1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zamienia </a:t>
            </a:r>
            <a:r>
              <a:rPr lang="pl-PL" sz="31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jednostki </a:t>
            </a:r>
            <a:r>
              <a:rPr lang="pl-PL" sz="31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pola</a:t>
            </a:r>
            <a:r>
              <a:rPr lang="pl-PL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pl-PL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pl-PL" sz="31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l-PL" sz="31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stosuje obliczenia na liczbach wymiernych do rozwiązywania problemów w kontekście praktycznym </a:t>
            </a:r>
            <a:r>
              <a:rPr lang="pl-PL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pl-PL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umiejętności </a:t>
            </a:r>
            <a:r>
              <a:rPr lang="pl-PL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gimnazjum</a:t>
            </a:r>
            <a:endParaRPr lang="pl-PL" sz="3100" dirty="0"/>
          </a:p>
        </p:txBody>
      </p:sp>
      <p:pic>
        <p:nvPicPr>
          <p:cNvPr id="5" name="Symbol zastępczy zawartości 4"/>
          <p:cNvPicPr>
            <a:picLocks noGrp="1"/>
          </p:cNvPicPr>
          <p:nvPr>
            <p:ph idx="1"/>
          </p:nvPr>
        </p:nvPicPr>
        <p:blipFill rotWithShape="1">
          <a:blip r:embed="rId2"/>
          <a:srcRect l="17691" t="42972" r="18651" b="20859"/>
          <a:stretch/>
        </p:blipFill>
        <p:spPr bwMode="auto">
          <a:xfrm>
            <a:off x="525606" y="2572327"/>
            <a:ext cx="10331820" cy="33261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659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9259" y="429519"/>
            <a:ext cx="10515600" cy="1180339"/>
          </a:xfrm>
        </p:spPr>
        <p:txBody>
          <a:bodyPr>
            <a:normAutofit fontScale="90000"/>
          </a:bodyPr>
          <a:lstStyle/>
          <a:p>
            <a:r>
              <a:rPr lang="pl-PL" sz="28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Uczeń mierzy </a:t>
            </a:r>
            <a:r>
              <a:rPr lang="pl-PL" sz="2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długość odcinka z dokładnością do 1 </a:t>
            </a:r>
            <a:r>
              <a:rPr lang="pl-PL" sz="28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milimetra </a:t>
            </a:r>
            <a:r>
              <a:rPr lang="pl-PL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SP</a:t>
            </a:r>
            <a:r>
              <a:rPr lang="pl-PL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Uczeń odczytuje i interpretuje dane przedstawione w postaci diagramów, wykresów i tabel. - IV etap nauczania</a:t>
            </a:r>
            <a:endParaRPr lang="pl-PL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Symbol zastępczy zawartości 3"/>
          <p:cNvPicPr>
            <a:picLocks noGrp="1"/>
          </p:cNvPicPr>
          <p:nvPr>
            <p:ph idx="1"/>
          </p:nvPr>
        </p:nvPicPr>
        <p:blipFill rotWithShape="1">
          <a:blip r:embed="rId2"/>
          <a:srcRect l="17030" t="14997" r="16667" b="29426"/>
          <a:stretch/>
        </p:blipFill>
        <p:spPr bwMode="auto">
          <a:xfrm>
            <a:off x="824247" y="1751527"/>
            <a:ext cx="9479923" cy="4327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9753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534473" y="390882"/>
            <a:ext cx="10515600" cy="1167461"/>
          </a:xfrm>
        </p:spPr>
        <p:txBody>
          <a:bodyPr>
            <a:normAutofit/>
          </a:bodyPr>
          <a:lstStyle/>
          <a:p>
            <a:r>
              <a:rPr lang="pl-PL" sz="28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Uczeń mierzy </a:t>
            </a:r>
            <a:r>
              <a:rPr lang="pl-PL" sz="2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długość odcinka z dokładnością do 1 </a:t>
            </a:r>
            <a:r>
              <a:rPr lang="pl-PL" sz="28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milimetra </a:t>
            </a:r>
            <a:r>
              <a:rPr lang="pl-PL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SP</a:t>
            </a:r>
            <a:endParaRPr lang="pl-PL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Symbol zastępczy zawartości 3"/>
          <p:cNvPicPr>
            <a:picLocks noGrp="1"/>
          </p:cNvPicPr>
          <p:nvPr>
            <p:ph idx="1"/>
          </p:nvPr>
        </p:nvPicPr>
        <p:blipFill rotWithShape="1">
          <a:blip r:embed="rId2"/>
          <a:srcRect l="19511" t="31170" r="20139" b="31190"/>
          <a:stretch/>
        </p:blipFill>
        <p:spPr bwMode="auto">
          <a:xfrm>
            <a:off x="750194" y="1841679"/>
            <a:ext cx="10084158" cy="36318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1366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/>
          </p:cNvPicPr>
          <p:nvPr>
            <p:ph idx="1"/>
          </p:nvPr>
        </p:nvPicPr>
        <p:blipFill rotWithShape="1">
          <a:blip r:embed="rId2"/>
          <a:srcRect l="27447" t="14408" r="28241" b="7372"/>
          <a:stretch/>
        </p:blipFill>
        <p:spPr bwMode="auto">
          <a:xfrm>
            <a:off x="2524259" y="528035"/>
            <a:ext cx="6439436" cy="57439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7893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tytuł 2"/>
          <p:cNvSpPr>
            <a:spLocks noGrp="1"/>
          </p:cNvSpPr>
          <p:nvPr>
            <p:ph idx="1"/>
          </p:nvPr>
        </p:nvSpPr>
        <p:spPr>
          <a:xfrm>
            <a:off x="335924" y="1194561"/>
            <a:ext cx="10515600" cy="4351338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Materiały 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adresowane 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dyrektorów szkół, kadry pedagogicznej </a:t>
            </a:r>
            <a:endParaRPr lang="pl-PL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przygotowane przez: </a:t>
            </a:r>
          </a:p>
          <a:p>
            <a:pPr algn="l"/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 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Jakości Edukacji </a:t>
            </a:r>
          </a:p>
          <a:p>
            <a:pPr algn="l"/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 Kształcenia Zawodowego i Ustawicznego </a:t>
            </a:r>
          </a:p>
          <a:p>
            <a:pPr algn="l"/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Ministerstwa Edukacji Narodowej </a:t>
            </a:r>
          </a:p>
          <a:p>
            <a:pPr algn="l"/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Ośrodek Rozwoju Edukacji </a:t>
            </a:r>
          </a:p>
          <a:p>
            <a:pPr algn="l"/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Krajowy Ośrodek Wspierania Edukacji Zawodowej i Ustawicznej</a:t>
            </a:r>
          </a:p>
          <a:p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19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6700"/>
          </a:xfrm>
        </p:spPr>
        <p:txBody>
          <a:bodyPr/>
          <a:lstStyle/>
          <a:p>
            <a:r>
              <a:rPr lang="pl-P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Umiejętności przydatne w zadaniach zawodowych: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777284"/>
            <a:ext cx="10515600" cy="3567448"/>
          </a:xfrm>
        </p:spPr>
        <p:txBody>
          <a:bodyPr/>
          <a:lstStyle/>
          <a:p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Wykonywanie działań pisemnych na liczbach dziesiętnych</a:t>
            </a:r>
          </a:p>
          <a:p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Obliczenia procentowe</a:t>
            </a:r>
          </a:p>
          <a:p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Ważenie produktów</a:t>
            </a:r>
          </a:p>
          <a:p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Mierzenie odcinków</a:t>
            </a:r>
          </a:p>
          <a:p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Obliczanie pola prostokąta </a:t>
            </a:r>
          </a:p>
          <a:p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Zamiana jednostek (długości, pola, masy, objętości)</a:t>
            </a:r>
          </a:p>
          <a:p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23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Można je ćwiczyć dodatkowo</a:t>
            </a:r>
            <a:endParaRPr lang="pl-PL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250627"/>
            <a:ext cx="10515600" cy="2385767"/>
          </a:xfrm>
        </p:spPr>
        <p:txBody>
          <a:bodyPr/>
          <a:lstStyle/>
          <a:p>
            <a:pPr marL="0" indent="0">
              <a:buNone/>
            </a:pP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zajęciach: </a:t>
            </a:r>
          </a:p>
          <a:p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dydaktyczno – wyrównawczych</a:t>
            </a:r>
          </a:p>
          <a:p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orekcyjno – kompensacyjnych</a:t>
            </a:r>
          </a:p>
          <a:p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ramach godzin z art.42</a:t>
            </a:r>
          </a:p>
          <a:p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02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661339"/>
            <a:ext cx="10515600" cy="1325563"/>
          </a:xfrm>
        </p:spPr>
        <p:txBody>
          <a:bodyPr>
            <a:normAutofit/>
          </a:bodyPr>
          <a:lstStyle/>
          <a:p>
            <a:r>
              <a:rPr lang="pl-P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Ponadto na większości zajęć edukacyjnych (w miarę możliwości) powinno się ćwiczyć</a:t>
            </a:r>
            <a:endParaRPr lang="pl-PL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636994"/>
            <a:ext cx="10515600" cy="2205462"/>
          </a:xfrm>
        </p:spPr>
        <p:txBody>
          <a:bodyPr>
            <a:normAutofit/>
          </a:bodyPr>
          <a:lstStyle/>
          <a:p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czytanie tekstu</a:t>
            </a:r>
          </a:p>
          <a:p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analizowanie poleceń </a:t>
            </a:r>
          </a:p>
          <a:p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wyszukiwanie informacji (różnych) w różnego rodzaju źródłach (tabele, wykresy, 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tekst</a:t>
            </a:r>
            <a:r>
              <a:rPr lang="pl-PL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rysunki)</a:t>
            </a:r>
            <a:endParaRPr lang="pl-P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57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74561" y="697718"/>
            <a:ext cx="10515600" cy="1053809"/>
          </a:xfrm>
        </p:spPr>
        <p:txBody>
          <a:bodyPr>
            <a:normAutofit/>
          </a:bodyPr>
          <a:lstStyle/>
          <a:p>
            <a:r>
              <a:rPr lang="pl-PL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KSZTAŁCENIE W SZKOŁACH PONADGIMNAZJALNYCH </a:t>
            </a:r>
            <a:r>
              <a:rPr lang="pl-PL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 </a:t>
            </a:r>
            <a:r>
              <a:rPr lang="pl-PL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ROKU SZKOLNEGO 2012/2013. </a:t>
            </a:r>
            <a:endParaRPr lang="pl-PL" sz="1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74561" y="1903817"/>
            <a:ext cx="10515600" cy="376288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dniem 1 września 2012 r. szkoły ponadgimnazjalne zostały objęte zmianami, których celem 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jest:</a:t>
            </a:r>
          </a:p>
          <a:p>
            <a:pPr>
              <a:lnSpc>
                <a:spcPct val="150000"/>
              </a:lnSpc>
            </a:pP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podniesienie jakości kształcenia </a:t>
            </a:r>
            <a:endParaRPr lang="pl-PL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lepsze 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przygotowanie młodzieży do życia w społeczeństwie opartym na wiedzy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pl-PL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16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045" y="1065771"/>
            <a:ext cx="10515600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Zmiany programowe i organizacyjne dotyczą kształcenia ogólnego      i kształcenia zawodowego. </a:t>
            </a:r>
          </a:p>
          <a:p>
            <a:pPr>
              <a:lnSpc>
                <a:spcPct val="150000"/>
              </a:lnSpc>
            </a:pP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Są ukierunkowane  na dostosowanie procesu kształcenia do możliwości, indywidualnych potrzeb i zainteresowań uczniów </a:t>
            </a:r>
          </a:p>
          <a:p>
            <a:pPr>
              <a:lnSpc>
                <a:spcPct val="150000"/>
              </a:lnSpc>
            </a:pP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ardziej efektywne przygotowanie ich do podjęcia nauki w szkołach wyższych i aktywności na rynku pracy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1000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323045" y="962740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Uczniowie powinni nabyć w trakcie całego cyklu kształcenia kompetencje kluczowe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na które składają się:</a:t>
            </a:r>
          </a:p>
          <a:p>
            <a:pPr>
              <a:lnSpc>
                <a:spcPct val="150000"/>
              </a:lnSpc>
            </a:pP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wiedza </a:t>
            </a:r>
          </a:p>
          <a:p>
            <a:pPr>
              <a:lnSpc>
                <a:spcPct val="150000"/>
              </a:lnSpc>
            </a:pP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umiejętności </a:t>
            </a:r>
          </a:p>
          <a:p>
            <a:pPr>
              <a:lnSpc>
                <a:spcPct val="150000"/>
              </a:lnSpc>
            </a:pP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także postawy pozwalające na świadome funkcjonowanie w życiu społeczno-gospodarczym. </a:t>
            </a:r>
          </a:p>
          <a:p>
            <a:pPr marL="0" indent="0">
              <a:buNone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8411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22290" y="1133341"/>
            <a:ext cx="10515600" cy="443831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722290" y="1690504"/>
            <a:ext cx="979223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Ze względu na potrzeby gospodarki opartej na wiedzy                  za szczególnie istotne uznano stworzenie warunków, dzięki którym wzrośnie liczba uczniów zainteresowanych naukami ścisłymi, </a:t>
            </a:r>
          </a:p>
          <a:p>
            <a:pPr>
              <a:lnSpc>
                <a:spcPct val="150000"/>
              </a:lnSpc>
            </a:pP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w następstwie liczba studentów wybierających taką ścieżkę edukacyjną. </a:t>
            </a:r>
          </a:p>
        </p:txBody>
      </p:sp>
    </p:spTree>
    <p:extLst>
      <p:ext uri="{BB962C8B-B14F-4D97-AF65-F5344CB8AC3E}">
        <p14:creationId xmlns:p14="http://schemas.microsoft.com/office/powerpoint/2010/main" val="102555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2"/>
          <p:cNvSpPr>
            <a:spLocks noGrp="1"/>
          </p:cNvSpPr>
          <p:nvPr>
            <p:ph idx="1"/>
          </p:nvPr>
        </p:nvSpPr>
        <p:spPr>
          <a:xfrm>
            <a:off x="703092" y="1903013"/>
            <a:ext cx="8596668" cy="283641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l-P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PODNIESIENIU JAKOŚCI KSZTAŁCENIA W NASZEJ ZSZ BĘDZIE ŚWIADCZYŁO TO, ŻE WIĘKSZY PROCENT UCZNIÓW ZDA POMYŚLNIE EGZAMIN ZAWODOWY.</a:t>
            </a:r>
            <a:endParaRPr lang="pl-PL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00319" y="743798"/>
            <a:ext cx="10515600" cy="530927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Począwszy 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 1 września 2012 r., w klasach pierwszych szkół ponadgimnazjalnych (liceum ogólnokształcącym, technikum 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i 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zasadniczej szkole zawodowej) obowiązuje nowa podstawa 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programowa 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kształcenia ogólnego określona w rozporządzeniu Ministra Edukacji Narodowej z dnia 27 sierpnia 2012 r. w sprawie podstawy programowej wychowania przedszkolnego oraz kształcenia ogólnego w poszczególnych typach szkół (Dz. U. z 2012 r., poz. 977, z późn.zm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</a:p>
          <a:p>
            <a:pPr marL="0" indent="0">
              <a:lnSpc>
                <a:spcPct val="150000"/>
              </a:lnSpc>
              <a:buNone/>
            </a:pPr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055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74561" y="872588"/>
            <a:ext cx="10515600" cy="4845632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Wymiar godzin nauczania poszczególnych przedmiotów został określony na poziomie pozwalającym na pełną realizację treści nauczania przewidzianych w podstawie programowej i uzyskanie przez uczniów wymaganych wiadomości i umiejętności.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28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Matematyka: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28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 - poziom podstawowy – 10 h, ZSZ – 4 h w cyklu kształcenia</a:t>
            </a:r>
            <a:endParaRPr lang="pl-PL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34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339</TotalTime>
  <Words>638</Words>
  <Application>Microsoft Office PowerPoint</Application>
  <PresentationFormat>Panoramiczny</PresentationFormat>
  <Paragraphs>63</Paragraphs>
  <Slides>22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7" baseType="lpstr">
      <vt:lpstr>Arial</vt:lpstr>
      <vt:lpstr>Times New Roman</vt:lpstr>
      <vt:lpstr>Trebuchet MS</vt:lpstr>
      <vt:lpstr>Wingdings 3</vt:lpstr>
      <vt:lpstr>Faseta</vt:lpstr>
      <vt:lpstr>PODNIESIENIE JAKOŚCI KSZTAŁCENIA  W SZKOŁACH PONADGIMNAZJALNYCH  W ZAKRESIE UMIEJĘTNOŚCI OKREŚLONYCH  W PODSTAWIE PROGRAMOWEJ  ZE SZCZEGÓLNYM UWZGLĘDNIENIEM UMIEJĘTNOŚCI W ZAKRESIE MATEMATYKI </vt:lpstr>
      <vt:lpstr>Prezentacja programu PowerPoint</vt:lpstr>
      <vt:lpstr>KSZTAŁCENIE W SZKOŁACH PONADGIMNAZJALNYCH  OD ROKU SZKOLNEGO 2012/2013.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KORELACJA</vt:lpstr>
      <vt:lpstr>KORELACJA Z MATEMATYKĄ Uczeń odczytuje i interpretuje dane przedstawione w postaci diagramów, wykresów i tabel. - IV etap nauczania</vt:lpstr>
      <vt:lpstr>Umiejętności praktyczne: - ważenie - odmierzanie produktów</vt:lpstr>
      <vt:lpstr>Uczeń stosuje obliczenia na liczbach wymiernych do rozwiązywania problemów w kontekście praktycznym – umiejętność z gimnazjum</vt:lpstr>
      <vt:lpstr>- Uczeń oblicza pola i obwody trójkątów i czworokątów - zamienia jednostki pola - stosuje obliczenia na liczbach wymiernych do rozwiązywania problemów w kontekście praktycznym – umiejętności z gimnazjum</vt:lpstr>
      <vt:lpstr>Uczeń mierzy długość odcinka z dokładnością do 1 milimetra – SP Uczeń odczytuje i interpretuje dane przedstawione w postaci diagramów, wykresów i tabel. - IV etap nauczania</vt:lpstr>
      <vt:lpstr>Uczeń mierzy długość odcinka z dokładnością do 1 milimetra - SP</vt:lpstr>
      <vt:lpstr>Prezentacja programu PowerPoint</vt:lpstr>
      <vt:lpstr>Umiejętności przydatne w zadaniach zawodowych:</vt:lpstr>
      <vt:lpstr>Można je ćwiczyć dodatkowo</vt:lpstr>
      <vt:lpstr>Ponadto na większości zajęć edukacyjnych (w miarę możliwości) powinno się ćwiczyć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PODNIESIENIE JAKOŚCI KSZTAŁCENIA W SZKOŁACH PONADGIMNAZJALNYCH  W ZAKRESIE UMIEJĘTNOŚCI OKREŚLONYCH W PODSTAWIE PROGRAMOWEJ  ZE SZCZEGÓLNYM UWZGLĘDNIENIEM UMIEJĘTNOŚCI W ZAKRESIE MATEMATYKI</dc:title>
  <dc:creator>Iwona Dejnakowska</dc:creator>
  <cp:lastModifiedBy>Iwona Dejnakowska</cp:lastModifiedBy>
  <cp:revision>30</cp:revision>
  <dcterms:created xsi:type="dcterms:W3CDTF">2014-11-24T20:45:25Z</dcterms:created>
  <dcterms:modified xsi:type="dcterms:W3CDTF">2014-11-27T12:13:36Z</dcterms:modified>
</cp:coreProperties>
</file>